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3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83" r:id="rId10"/>
    <p:sldId id="265" r:id="rId11"/>
    <p:sldId id="266" r:id="rId12"/>
    <p:sldId id="268" r:id="rId13"/>
    <p:sldId id="269" r:id="rId14"/>
    <p:sldId id="270" r:id="rId15"/>
    <p:sldId id="271" r:id="rId16"/>
    <p:sldId id="281" r:id="rId17"/>
    <p:sldId id="272" r:id="rId18"/>
    <p:sldId id="282" r:id="rId19"/>
    <p:sldId id="284" r:id="rId20"/>
    <p:sldId id="288" r:id="rId21"/>
    <p:sldId id="290" r:id="rId22"/>
    <p:sldId id="273" r:id="rId23"/>
    <p:sldId id="274" r:id="rId24"/>
    <p:sldId id="278" r:id="rId25"/>
    <p:sldId id="279" r:id="rId26"/>
    <p:sldId id="280" r:id="rId27"/>
    <p:sldId id="289" r:id="rId28"/>
    <p:sldId id="28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Chen" initials="DC" lastIdx="1" clrIdx="0">
    <p:extLst>
      <p:ext uri="{19B8F6BF-5375-455C-9EA6-DF929625EA0E}">
        <p15:presenceInfo xmlns:p15="http://schemas.microsoft.com/office/powerpoint/2012/main" userId="S::dchen362@uwo.ca::4f8d8e46-5cbe-463b-aebd-b6826c86fb1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2"/>
    <p:restoredTop sz="95953"/>
  </p:normalViewPr>
  <p:slideViewPr>
    <p:cSldViewPr snapToGrid="0" snapToObjects="1">
      <p:cViewPr varScale="1">
        <p:scale>
          <a:sx n="119" d="100"/>
          <a:sy n="119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439DBF-B7C5-FB4B-833B-976CA2430024}" type="datetimeFigureOut">
              <a:rPr lang="en-US" smtClean="0"/>
              <a:t>8/18/20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9F045B-8B4E-7347-87C2-49375FF0E1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006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9F045B-8B4E-7347-87C2-49375FF0E1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98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478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544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946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157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667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9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787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395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988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071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314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53028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ancer.sanger.ac.uk/cosmic/signatures/SBS/" TargetMode="External"/><Relationship Id="rId2" Type="http://schemas.openxmlformats.org/officeDocument/2006/relationships/hyperlink" Target="https://software.broadinstitute.org/cancer/cga/msp" TargetMode="Externa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mcgenomics.biomedcentral.com/articles/10.1186/s12864-019-5571-y" TargetMode="External"/><Relationship Id="rId2" Type="http://schemas.openxmlformats.org/officeDocument/2006/relationships/hyperlink" Target="https://www.nature.com/articles/s41598-018-38157-3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broadinstitute.org/cancer/cga/msp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www.researchgate.net/figure/Synonymous-Codons-of-20-Amino-Acids_fig2_324469014" TargetMode="Externa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s://cancer.sanger.ac.uk/cosmic/signatures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broadinstitute.org/cancer/cga/msp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cc.icgc.org/pcaw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s41586-020-1943-3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ancer.sanger.ac.uk/cosmic/signatures/SBS" TargetMode="External"/><Relationship Id="rId2" Type="http://schemas.openxmlformats.org/officeDocument/2006/relationships/hyperlink" Target="https://software.broadinstitute.org/cancer/cga/msp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ancer.sanger.ac.uk/cosmic/signatures/SBS/" TargetMode="External"/><Relationship Id="rId2" Type="http://schemas.openxmlformats.org/officeDocument/2006/relationships/hyperlink" Target="https://software.broadinstitute.org/cancer/cga/msp" TargetMode="Externa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ancer.sanger.ac.uk/cosmic/signatures/SBS/" TargetMode="External"/><Relationship Id="rId2" Type="http://schemas.openxmlformats.org/officeDocument/2006/relationships/hyperlink" Target="https://software.broadinstitute.org/cancer/cga/msp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617A1-DBCC-674B-911B-2B68119F3B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Somatic Simu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70893A-40B0-1F43-AF60-BDB679918F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785" y="3426069"/>
            <a:ext cx="10548360" cy="590321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Mutational signature simulator for benchmarking alignment-free </a:t>
            </a:r>
          </a:p>
          <a:p>
            <a:r>
              <a:rPr lang="en-US" sz="2200" dirty="0">
                <a:solidFill>
                  <a:schemeClr val="bg1"/>
                </a:solidFill>
              </a:rPr>
              <a:t>machine learning classification of genomic signatures </a:t>
            </a:r>
          </a:p>
        </p:txBody>
      </p:sp>
    </p:spTree>
    <p:extLst>
      <p:ext uri="{BB962C8B-B14F-4D97-AF65-F5344CB8AC3E}">
        <p14:creationId xmlns:p14="http://schemas.microsoft.com/office/powerpoint/2010/main" val="4150725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7646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Insertion and deletion classification (INDEL-24)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Literature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811EFB-BD2B-9941-9EB0-D067BDA27E76}"/>
              </a:ext>
            </a:extLst>
          </p:cNvPr>
          <p:cNvSpPr txBox="1"/>
          <p:nvPr/>
        </p:nvSpPr>
        <p:spPr>
          <a:xfrm>
            <a:off x="8246344" y="6527800"/>
            <a:ext cx="37750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Resource: </a:t>
            </a:r>
            <a:r>
              <a:rPr lang="en-CA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https://cancer.sanger.ac.uk/cosmic/signatures/</a:t>
            </a:r>
            <a:r>
              <a:rPr lang="en-CA" sz="1200" dirty="0"/>
              <a:t>ID</a:t>
            </a:r>
            <a:endParaRPr lang="en-US" sz="12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8696029-3C3E-794C-AC57-5AF33765D7C5}"/>
              </a:ext>
            </a:extLst>
          </p:cNvPr>
          <p:cNvSpPr/>
          <p:nvPr/>
        </p:nvSpPr>
        <p:spPr>
          <a:xfrm>
            <a:off x="1214592" y="2128301"/>
            <a:ext cx="4736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8A74FC-5007-404D-8550-0D32C9FE2299}"/>
              </a:ext>
            </a:extLst>
          </p:cNvPr>
          <p:cNvSpPr txBox="1"/>
          <p:nvPr/>
        </p:nvSpPr>
        <p:spPr>
          <a:xfrm rot="16200000">
            <a:off x="-1037446" y="3610534"/>
            <a:ext cx="3682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Single Base Insertion: +C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CFEF1D-44BC-2F4A-81DD-4617B137FF89}"/>
              </a:ext>
            </a:extLst>
          </p:cNvPr>
          <p:cNvSpPr txBox="1"/>
          <p:nvPr/>
        </p:nvSpPr>
        <p:spPr>
          <a:xfrm rot="16200000">
            <a:off x="4802651" y="3635799"/>
            <a:ext cx="342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Single Base Deletion: -C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FABAD31B-DE88-9C49-8E42-3F08AE991165}"/>
              </a:ext>
            </a:extLst>
          </p:cNvPr>
          <p:cNvSpPr/>
          <p:nvPr/>
        </p:nvSpPr>
        <p:spPr>
          <a:xfrm>
            <a:off x="1214592" y="2761680"/>
            <a:ext cx="4736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D552BD3A-2949-E847-9003-A1DF2A186DAA}"/>
              </a:ext>
            </a:extLst>
          </p:cNvPr>
          <p:cNvSpPr/>
          <p:nvPr/>
        </p:nvSpPr>
        <p:spPr>
          <a:xfrm>
            <a:off x="1214769" y="3395059"/>
            <a:ext cx="7767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CC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672ECAEA-A1F4-324E-8F8A-4C129E1DBBD5}"/>
              </a:ext>
            </a:extLst>
          </p:cNvPr>
          <p:cNvSpPr/>
          <p:nvPr/>
        </p:nvSpPr>
        <p:spPr>
          <a:xfrm>
            <a:off x="1214768" y="4028438"/>
            <a:ext cx="996857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CCC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6207D1C7-3A65-6945-9785-6CBCDFB5F384}"/>
              </a:ext>
            </a:extLst>
          </p:cNvPr>
          <p:cNvSpPr/>
          <p:nvPr/>
        </p:nvSpPr>
        <p:spPr>
          <a:xfrm>
            <a:off x="1214768" y="4671518"/>
            <a:ext cx="1250311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CCCC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435F62A2-4EB8-4F47-A4F4-1DA789A175DD}"/>
              </a:ext>
            </a:extLst>
          </p:cNvPr>
          <p:cNvSpPr/>
          <p:nvPr/>
        </p:nvSpPr>
        <p:spPr>
          <a:xfrm>
            <a:off x="1225131" y="5315437"/>
            <a:ext cx="1713450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CCCCC+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E487026C-E5CA-2142-8CA8-99F85EE6156A}"/>
              </a:ext>
            </a:extLst>
          </p:cNvPr>
          <p:cNvSpPr/>
          <p:nvPr/>
        </p:nvSpPr>
        <p:spPr>
          <a:xfrm>
            <a:off x="3911153" y="2128301"/>
            <a:ext cx="4736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73173E57-70AC-A341-9320-F44245B68DAD}"/>
              </a:ext>
            </a:extLst>
          </p:cNvPr>
          <p:cNvSpPr/>
          <p:nvPr/>
        </p:nvSpPr>
        <p:spPr>
          <a:xfrm>
            <a:off x="3911153" y="2761680"/>
            <a:ext cx="4736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622924DC-68AC-4F48-AA02-D4984F296296}"/>
              </a:ext>
            </a:extLst>
          </p:cNvPr>
          <p:cNvSpPr/>
          <p:nvPr/>
        </p:nvSpPr>
        <p:spPr>
          <a:xfrm>
            <a:off x="3911330" y="3395059"/>
            <a:ext cx="7767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TT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ECB547C6-160F-9D4A-8572-1131CB2FA277}"/>
              </a:ext>
            </a:extLst>
          </p:cNvPr>
          <p:cNvSpPr/>
          <p:nvPr/>
        </p:nvSpPr>
        <p:spPr>
          <a:xfrm>
            <a:off x="3911329" y="4028438"/>
            <a:ext cx="996857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TTT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9D9B23A4-F1F7-3B49-8E4D-004ADA104EF0}"/>
              </a:ext>
            </a:extLst>
          </p:cNvPr>
          <p:cNvSpPr/>
          <p:nvPr/>
        </p:nvSpPr>
        <p:spPr>
          <a:xfrm>
            <a:off x="3911329" y="4671518"/>
            <a:ext cx="1250311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TTTT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81F08B73-2987-AB42-B142-2767AD34DE75}"/>
              </a:ext>
            </a:extLst>
          </p:cNvPr>
          <p:cNvSpPr/>
          <p:nvPr/>
        </p:nvSpPr>
        <p:spPr>
          <a:xfrm>
            <a:off x="3921692" y="5315437"/>
            <a:ext cx="1608800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TTTTT+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9483C3B-2B00-C946-BF52-5F16604377BA}"/>
              </a:ext>
            </a:extLst>
          </p:cNvPr>
          <p:cNvSpPr txBox="1"/>
          <p:nvPr/>
        </p:nvSpPr>
        <p:spPr>
          <a:xfrm rot="16200000">
            <a:off x="1675202" y="3546140"/>
            <a:ext cx="3682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Single Base Insertion: +T</a:t>
            </a: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0CF0DE55-DA70-E64F-A44C-FB1036B3764F}"/>
              </a:ext>
            </a:extLst>
          </p:cNvPr>
          <p:cNvSpPr/>
          <p:nvPr/>
        </p:nvSpPr>
        <p:spPr>
          <a:xfrm>
            <a:off x="9920543" y="2183355"/>
            <a:ext cx="4736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BB25A9B4-AFB5-B646-AD89-FFBCD46E9A2D}"/>
              </a:ext>
            </a:extLst>
          </p:cNvPr>
          <p:cNvSpPr/>
          <p:nvPr/>
        </p:nvSpPr>
        <p:spPr>
          <a:xfrm>
            <a:off x="9920720" y="2816734"/>
            <a:ext cx="7767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TT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B517018F-660C-F944-B8CD-1ECDB51B8E6F}"/>
              </a:ext>
            </a:extLst>
          </p:cNvPr>
          <p:cNvSpPr/>
          <p:nvPr/>
        </p:nvSpPr>
        <p:spPr>
          <a:xfrm>
            <a:off x="9920719" y="3450113"/>
            <a:ext cx="996857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TTT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03DB7195-13A2-F844-8574-48D0A0374865}"/>
              </a:ext>
            </a:extLst>
          </p:cNvPr>
          <p:cNvSpPr/>
          <p:nvPr/>
        </p:nvSpPr>
        <p:spPr>
          <a:xfrm>
            <a:off x="9920719" y="4093193"/>
            <a:ext cx="1250311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TTTT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E012617C-B502-364A-8E0C-BE29425B2180}"/>
              </a:ext>
            </a:extLst>
          </p:cNvPr>
          <p:cNvSpPr/>
          <p:nvPr/>
        </p:nvSpPr>
        <p:spPr>
          <a:xfrm>
            <a:off x="9931082" y="4737112"/>
            <a:ext cx="1388321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TTTTT</a:t>
            </a:r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E8B86FFE-B802-D24D-8B21-CE407B500767}"/>
              </a:ext>
            </a:extLst>
          </p:cNvPr>
          <p:cNvSpPr/>
          <p:nvPr/>
        </p:nvSpPr>
        <p:spPr>
          <a:xfrm>
            <a:off x="9931082" y="5385260"/>
            <a:ext cx="1756621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TTTTTT+</a:t>
            </a:r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11F64A7A-4992-2C4D-A861-E1C38272D30B}"/>
              </a:ext>
            </a:extLst>
          </p:cNvPr>
          <p:cNvSpPr/>
          <p:nvPr/>
        </p:nvSpPr>
        <p:spPr>
          <a:xfrm>
            <a:off x="6919387" y="2156400"/>
            <a:ext cx="4736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</a:t>
            </a:r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39B42E59-8476-B94B-94A1-980B928A02F7}"/>
              </a:ext>
            </a:extLst>
          </p:cNvPr>
          <p:cNvSpPr/>
          <p:nvPr/>
        </p:nvSpPr>
        <p:spPr>
          <a:xfrm>
            <a:off x="6919564" y="2789779"/>
            <a:ext cx="776794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CC</a:t>
            </a:r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7F80B6F6-E96E-1048-87CC-1F4632763AC4}"/>
              </a:ext>
            </a:extLst>
          </p:cNvPr>
          <p:cNvSpPr/>
          <p:nvPr/>
        </p:nvSpPr>
        <p:spPr>
          <a:xfrm>
            <a:off x="6919563" y="3423158"/>
            <a:ext cx="996857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CCC</a:t>
            </a:r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94145EDE-0098-8944-9F46-C14698C6FFC9}"/>
              </a:ext>
            </a:extLst>
          </p:cNvPr>
          <p:cNvSpPr/>
          <p:nvPr/>
        </p:nvSpPr>
        <p:spPr>
          <a:xfrm>
            <a:off x="6919563" y="4066238"/>
            <a:ext cx="1250311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CCCC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C6D1AFC5-EFA4-A14C-9B64-949D542F4C74}"/>
              </a:ext>
            </a:extLst>
          </p:cNvPr>
          <p:cNvSpPr/>
          <p:nvPr/>
        </p:nvSpPr>
        <p:spPr>
          <a:xfrm>
            <a:off x="6929926" y="4710157"/>
            <a:ext cx="1512357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CCCCC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EDB643B8-ABCA-8E4B-821F-5DFB8B4FE3F2}"/>
              </a:ext>
            </a:extLst>
          </p:cNvPr>
          <p:cNvSpPr/>
          <p:nvPr/>
        </p:nvSpPr>
        <p:spPr>
          <a:xfrm>
            <a:off x="6929926" y="5358305"/>
            <a:ext cx="2041593" cy="5018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CCCCCC+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0DF1C72-A2B6-DB49-8BF0-8691D6C66FAC}"/>
              </a:ext>
            </a:extLst>
          </p:cNvPr>
          <p:cNvSpPr txBox="1"/>
          <p:nvPr/>
        </p:nvSpPr>
        <p:spPr>
          <a:xfrm rot="16200000">
            <a:off x="7805759" y="3607700"/>
            <a:ext cx="3420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Single Base Deletion: -C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2B8239C-CA66-E94D-939A-863924822C8B}"/>
              </a:ext>
            </a:extLst>
          </p:cNvPr>
          <p:cNvSpPr txBox="1"/>
          <p:nvPr/>
        </p:nvSpPr>
        <p:spPr>
          <a:xfrm>
            <a:off x="1550305" y="1396211"/>
            <a:ext cx="2944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12 Insertion Contexts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34A20B0-F306-3647-8FC9-AE2009888A5B}"/>
              </a:ext>
            </a:extLst>
          </p:cNvPr>
          <p:cNvSpPr txBox="1"/>
          <p:nvPr/>
        </p:nvSpPr>
        <p:spPr>
          <a:xfrm>
            <a:off x="7470943" y="1393174"/>
            <a:ext cx="3001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12 Deletion Contexts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400DAA8-4491-874E-8123-139E5689F147}"/>
              </a:ext>
            </a:extLst>
          </p:cNvPr>
          <p:cNvCxnSpPr>
            <a:cxnSpLocks/>
          </p:cNvCxnSpPr>
          <p:nvPr/>
        </p:nvCxnSpPr>
        <p:spPr>
          <a:xfrm>
            <a:off x="5994400" y="1379758"/>
            <a:ext cx="0" cy="46908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8510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7CA839DF-6D79-8A47-85EA-40E4A79E0509}"/>
              </a:ext>
            </a:extLst>
          </p:cNvPr>
          <p:cNvSpPr/>
          <p:nvPr/>
        </p:nvSpPr>
        <p:spPr>
          <a:xfrm>
            <a:off x="7226300" y="1546038"/>
            <a:ext cx="3421856" cy="185269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BA7365F-0568-F742-94F5-BDF9908C79A6}"/>
              </a:ext>
            </a:extLst>
          </p:cNvPr>
          <p:cNvSpPr/>
          <p:nvPr/>
        </p:nvSpPr>
        <p:spPr>
          <a:xfrm>
            <a:off x="1435233" y="1553366"/>
            <a:ext cx="3421856" cy="185269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Research proposal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Somatic </a:t>
            </a:r>
            <a:r>
              <a:rPr lang="en-US" dirty="0" err="1">
                <a:solidFill>
                  <a:schemeClr val="bg1"/>
                </a:solidFill>
              </a:rPr>
              <a:t>SiMu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435233" y="1553366"/>
            <a:ext cx="3536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6061C3-EF2E-1A43-85BC-75D25CC309AF}"/>
              </a:ext>
            </a:extLst>
          </p:cNvPr>
          <p:cNvSpPr txBox="1"/>
          <p:nvPr/>
        </p:nvSpPr>
        <p:spPr>
          <a:xfrm>
            <a:off x="1522856" y="1672643"/>
            <a:ext cx="36982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Genomic signatures have proven to be useful as methods for taxonomic classification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4D6B4B-4C79-FF4D-8CBC-BCB9CEEA4B4A}"/>
              </a:ext>
            </a:extLst>
          </p:cNvPr>
          <p:cNvSpPr txBox="1"/>
          <p:nvPr/>
        </p:nvSpPr>
        <p:spPr>
          <a:xfrm>
            <a:off x="1490254" y="3511644"/>
            <a:ext cx="3311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https://www.nature.com/articles/s41598-018-38157-3</a:t>
            </a:r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37A772-4CBB-EC4C-985D-64781D49A31C}"/>
              </a:ext>
            </a:extLst>
          </p:cNvPr>
          <p:cNvSpPr txBox="1"/>
          <p:nvPr/>
        </p:nvSpPr>
        <p:spPr>
          <a:xfrm>
            <a:off x="7408935" y="1687553"/>
            <a:ext cx="30565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Alignment-free machine learning approaches can classify at the species level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5ED31A-6474-524F-BFF1-C5AF390C6902}"/>
              </a:ext>
            </a:extLst>
          </p:cNvPr>
          <p:cNvSpPr txBox="1"/>
          <p:nvPr/>
        </p:nvSpPr>
        <p:spPr>
          <a:xfrm>
            <a:off x="7408935" y="3485186"/>
            <a:ext cx="3311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</a:t>
            </a:r>
            <a:r>
              <a:rPr lang="en-CA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https://bmcgenomics.biomedcentral.com/articles/10.1186/s12864-019-5571-y</a:t>
            </a:r>
            <a:endParaRPr lang="en-US" sz="1200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E005C4E-DBF3-0748-8275-810D66A1A753}"/>
              </a:ext>
            </a:extLst>
          </p:cNvPr>
          <p:cNvSpPr/>
          <p:nvPr/>
        </p:nvSpPr>
        <p:spPr>
          <a:xfrm>
            <a:off x="3144999" y="4802556"/>
            <a:ext cx="6126935" cy="14605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799870-F5AC-C94D-ACF7-C5FB44A5D3BC}"/>
              </a:ext>
            </a:extLst>
          </p:cNvPr>
          <p:cNvSpPr txBox="1"/>
          <p:nvPr/>
        </p:nvSpPr>
        <p:spPr>
          <a:xfrm>
            <a:off x="3277976" y="4885965"/>
            <a:ext cx="6296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 what degree of accuracy and sensitivity can alignment-free machine learning approaches classify cancer whole genomic signatures?</a:t>
            </a:r>
          </a:p>
        </p:txBody>
      </p:sp>
      <p:sp>
        <p:nvSpPr>
          <p:cNvPr id="6" name="Bent Arrow 5">
            <a:extLst>
              <a:ext uri="{FF2B5EF4-FFF2-40B4-BE49-F238E27FC236}">
                <a16:creationId xmlns:a16="http://schemas.microsoft.com/office/drawing/2014/main" id="{3FAC1779-3738-454B-8072-87126CD9B532}"/>
              </a:ext>
            </a:extLst>
          </p:cNvPr>
          <p:cNvSpPr/>
          <p:nvPr/>
        </p:nvSpPr>
        <p:spPr>
          <a:xfrm rot="5400000">
            <a:off x="4431673" y="2682933"/>
            <a:ext cx="2419941" cy="1569111"/>
          </a:xfrm>
          <a:prstGeom prst="ben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Bent Arrow 24">
            <a:extLst>
              <a:ext uri="{FF2B5EF4-FFF2-40B4-BE49-F238E27FC236}">
                <a16:creationId xmlns:a16="http://schemas.microsoft.com/office/drawing/2014/main" id="{0572BB10-76B2-BA43-BD96-248A407C0CD1}"/>
              </a:ext>
            </a:extLst>
          </p:cNvPr>
          <p:cNvSpPr/>
          <p:nvPr/>
        </p:nvSpPr>
        <p:spPr>
          <a:xfrm rot="16200000" flipH="1">
            <a:off x="5216230" y="2682689"/>
            <a:ext cx="2419941" cy="1569600"/>
          </a:xfrm>
          <a:prstGeom prst="ben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2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Use Case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Somatic </a:t>
            </a:r>
            <a:r>
              <a:rPr lang="en-US" dirty="0" err="1">
                <a:solidFill>
                  <a:schemeClr val="bg1"/>
                </a:solidFill>
              </a:rPr>
              <a:t>SiMu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490050" y="1713664"/>
            <a:ext cx="92119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Generated simulated </a:t>
            </a:r>
            <a:r>
              <a:rPr lang="en-US" sz="2400" b="1" dirty="0"/>
              <a:t>cancer sequences as </a:t>
            </a:r>
            <a:r>
              <a:rPr lang="en-US" sz="2400" b="1" dirty="0" err="1"/>
              <a:t>fasta</a:t>
            </a:r>
            <a:r>
              <a:rPr lang="en-US" sz="2400" b="1" dirty="0"/>
              <a:t> files </a:t>
            </a:r>
            <a:r>
              <a:rPr lang="en-US" sz="2400" dirty="0"/>
              <a:t>based on biologically representative frequencies of </a:t>
            </a:r>
            <a:r>
              <a:rPr lang="en-US" sz="2400" b="1" dirty="0"/>
              <a:t>SBS, DBS and indels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Benchmark the alignment-free machine learning approach for sensitivity between different cancer types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Benchmark alignment-free machine learning approaches for accuracy across successive iterations of mutation signature simulation on the same sequence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27629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PCAWG Dataset 1: Signature Decomposition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C2BA0D3-C541-D842-AE29-7300A79AF3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455126"/>
              </p:ext>
            </p:extLst>
          </p:nvPr>
        </p:nvGraphicFramePr>
        <p:xfrm>
          <a:off x="629801" y="3538355"/>
          <a:ext cx="8128001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1513">
                  <a:extLst>
                    <a:ext uri="{9D8B030D-6E8A-4147-A177-3AD203B41FA5}">
                      <a16:colId xmlns:a16="http://schemas.microsoft.com/office/drawing/2014/main" val="876415465"/>
                    </a:ext>
                  </a:extLst>
                </a:gridCol>
                <a:gridCol w="1100773">
                  <a:extLst>
                    <a:ext uri="{9D8B030D-6E8A-4147-A177-3AD203B41FA5}">
                      <a16:colId xmlns:a16="http://schemas.microsoft.com/office/drawing/2014/main" val="1948216287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5653562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66030639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65763034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122848364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1012951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Accession ID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Accuracy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SBS1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SBS2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SBS3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SBS4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SBS5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8487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SP116499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248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155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2217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571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3035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SP116505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283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679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0566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SP116509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132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2608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1243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9650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SP116437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179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440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137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SP116512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199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2810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33097594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EEE61B9-BFC9-0B46-A902-6F2E2A86606A}"/>
              </a:ext>
            </a:extLst>
          </p:cNvPr>
          <p:cNvSpPr txBox="1"/>
          <p:nvPr/>
        </p:nvSpPr>
        <p:spPr>
          <a:xfrm>
            <a:off x="546673" y="3048889"/>
            <a:ext cx="8128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2:  </a:t>
            </a:r>
            <a:r>
              <a:rPr lang="en-US" dirty="0" err="1"/>
              <a:t>SigProfiler</a:t>
            </a:r>
            <a:r>
              <a:rPr lang="en-US" dirty="0"/>
              <a:t> SBS signatures in Bone-Osteosarcoma samples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57190D-151A-2644-9A28-D2357CBE96E0}"/>
              </a:ext>
            </a:extLst>
          </p:cNvPr>
          <p:cNvSpPr txBox="1"/>
          <p:nvPr/>
        </p:nvSpPr>
        <p:spPr>
          <a:xfrm>
            <a:off x="1088790" y="1589066"/>
            <a:ext cx="10014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SigProfiler</a:t>
            </a:r>
            <a:r>
              <a:rPr lang="en-US" sz="2400" dirty="0"/>
              <a:t> identifies SBS, DBS and indel mutations in whole cancer genome sequences and attributes each to a unique mutational signature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2C7BD6-913B-2D48-98BF-DAF4DFA3096D}"/>
              </a:ext>
            </a:extLst>
          </p:cNvPr>
          <p:cNvSpPr txBox="1"/>
          <p:nvPr/>
        </p:nvSpPr>
        <p:spPr>
          <a:xfrm>
            <a:off x="9338470" y="2839133"/>
            <a:ext cx="302147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Unique sets of SBS </a:t>
            </a:r>
          </a:p>
          <a:p>
            <a:r>
              <a:rPr lang="en-US" dirty="0"/>
              <a:t>Signatures present:</a:t>
            </a:r>
          </a:p>
          <a:p>
            <a:endParaRPr lang="en-US" dirty="0"/>
          </a:p>
          <a:p>
            <a:r>
              <a:rPr lang="en-US" dirty="0"/>
              <a:t>SBS1, SBS2, SBS3, SBS5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SBS1, SBS2, SBS5</a:t>
            </a:r>
          </a:p>
          <a:p>
            <a:endParaRPr lang="en-US" dirty="0"/>
          </a:p>
          <a:p>
            <a:r>
              <a:rPr lang="en-US" dirty="0"/>
              <a:t>SBS1, SBS3, SBS5</a:t>
            </a:r>
          </a:p>
          <a:p>
            <a:endParaRPr lang="en-US" dirty="0"/>
          </a:p>
          <a:p>
            <a:r>
              <a:rPr lang="en-US" dirty="0"/>
              <a:t>SBS1, SBS3, SBS5</a:t>
            </a:r>
          </a:p>
          <a:p>
            <a:endParaRPr lang="en-US" dirty="0"/>
          </a:p>
          <a:p>
            <a:r>
              <a:rPr lang="en-US" dirty="0"/>
              <a:t>SBS1, SBS2</a:t>
            </a:r>
          </a:p>
        </p:txBody>
      </p:sp>
    </p:spTree>
    <p:extLst>
      <p:ext uri="{BB962C8B-B14F-4D97-AF65-F5344CB8AC3E}">
        <p14:creationId xmlns:p14="http://schemas.microsoft.com/office/powerpoint/2010/main" val="1547975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PCAWG Dataset 2: Mutation attribution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490050" y="1713664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9806EC-037F-4A48-8C94-9DD30827513F}"/>
              </a:ext>
            </a:extLst>
          </p:cNvPr>
          <p:cNvSpPr txBox="1"/>
          <p:nvPr/>
        </p:nvSpPr>
        <p:spPr>
          <a:xfrm>
            <a:off x="1648687" y="2877416"/>
            <a:ext cx="8128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3:  </a:t>
            </a:r>
            <a:r>
              <a:rPr lang="en-US" dirty="0" err="1"/>
              <a:t>SigProfiler</a:t>
            </a:r>
            <a:r>
              <a:rPr lang="en-US" dirty="0"/>
              <a:t> 96-type SBS Signatures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93A27DC-0D30-4746-8617-BB6729066D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870088"/>
              </p:ext>
            </p:extLst>
          </p:nvPr>
        </p:nvGraphicFramePr>
        <p:xfrm>
          <a:off x="1726242" y="3429000"/>
          <a:ext cx="8768375" cy="241495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52625">
                  <a:extLst>
                    <a:ext uri="{9D8B030D-6E8A-4147-A177-3AD203B41FA5}">
                      <a16:colId xmlns:a16="http://schemas.microsoft.com/office/drawing/2014/main" val="948611501"/>
                    </a:ext>
                  </a:extLst>
                </a:gridCol>
                <a:gridCol w="1252625">
                  <a:extLst>
                    <a:ext uri="{9D8B030D-6E8A-4147-A177-3AD203B41FA5}">
                      <a16:colId xmlns:a16="http://schemas.microsoft.com/office/drawing/2014/main" val="1969929392"/>
                    </a:ext>
                  </a:extLst>
                </a:gridCol>
                <a:gridCol w="1252625">
                  <a:extLst>
                    <a:ext uri="{9D8B030D-6E8A-4147-A177-3AD203B41FA5}">
                      <a16:colId xmlns:a16="http://schemas.microsoft.com/office/drawing/2014/main" val="3860964171"/>
                    </a:ext>
                  </a:extLst>
                </a:gridCol>
                <a:gridCol w="1252625">
                  <a:extLst>
                    <a:ext uri="{9D8B030D-6E8A-4147-A177-3AD203B41FA5}">
                      <a16:colId xmlns:a16="http://schemas.microsoft.com/office/drawing/2014/main" val="2279101304"/>
                    </a:ext>
                  </a:extLst>
                </a:gridCol>
                <a:gridCol w="1252625">
                  <a:extLst>
                    <a:ext uri="{9D8B030D-6E8A-4147-A177-3AD203B41FA5}">
                      <a16:colId xmlns:a16="http://schemas.microsoft.com/office/drawing/2014/main" val="2619017751"/>
                    </a:ext>
                  </a:extLst>
                </a:gridCol>
                <a:gridCol w="1252625">
                  <a:extLst>
                    <a:ext uri="{9D8B030D-6E8A-4147-A177-3AD203B41FA5}">
                      <a16:colId xmlns:a16="http://schemas.microsoft.com/office/drawing/2014/main" val="163025672"/>
                    </a:ext>
                  </a:extLst>
                </a:gridCol>
                <a:gridCol w="1252625">
                  <a:extLst>
                    <a:ext uri="{9D8B030D-6E8A-4147-A177-3AD203B41FA5}">
                      <a16:colId xmlns:a16="http://schemas.microsoft.com/office/drawing/2014/main" val="2423020239"/>
                    </a:ext>
                  </a:extLst>
                </a:gridCol>
              </a:tblGrid>
              <a:tr h="48299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 err="1">
                          <a:effectLst/>
                        </a:rPr>
                        <a:t>SubType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SBS1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SBS2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SBS3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SBS4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SBS5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01825593"/>
                  </a:ext>
                </a:extLst>
              </a:tr>
              <a:tr h="48299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C&gt;A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ACA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8.86E-04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5.80E-07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2.08E-02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4.22E-02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1.20E-02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5083333"/>
                  </a:ext>
                </a:extLst>
              </a:tr>
              <a:tr h="48299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C&gt;A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ACC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2.28E-03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1.48E-04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1.65E-02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3.33E-02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9.44E-03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91670069"/>
                  </a:ext>
                </a:extLst>
              </a:tr>
              <a:tr h="48299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C&gt;A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ACG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1.77E-04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5.23E-05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1.75E-03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1.56E-02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1.85E-03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5759443"/>
                  </a:ext>
                </a:extLst>
              </a:tr>
              <a:tr h="48299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C&gt;A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ACT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1.28E-03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9.78E-05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1.22E-02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>
                          <a:effectLst/>
                        </a:rPr>
                        <a:t>2.95E-02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6.61E-03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6402651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22A02F8-8DED-114D-9217-098885E50620}"/>
              </a:ext>
            </a:extLst>
          </p:cNvPr>
          <p:cNvSpPr txBox="1"/>
          <p:nvPr/>
        </p:nvSpPr>
        <p:spPr>
          <a:xfrm>
            <a:off x="1103220" y="1482832"/>
            <a:ext cx="10014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SigProfiler</a:t>
            </a:r>
            <a:r>
              <a:rPr lang="en-US" sz="2400" dirty="0"/>
              <a:t> characterizes the probability that any given mutation attributed to a signature is a specific Type and </a:t>
            </a:r>
            <a:r>
              <a:rPr lang="en-US" sz="2400" dirty="0" err="1"/>
              <a:t>SubType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18864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Somatic </a:t>
            </a:r>
            <a:r>
              <a:rPr lang="en-US" dirty="0" err="1"/>
              <a:t>simu</a:t>
            </a:r>
            <a:r>
              <a:rPr lang="en-US" dirty="0"/>
              <a:t> data pipeline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81E773A-A393-6948-8B51-AEC5F29EEE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4337275"/>
              </p:ext>
            </p:extLst>
          </p:nvPr>
        </p:nvGraphicFramePr>
        <p:xfrm>
          <a:off x="864004" y="1682196"/>
          <a:ext cx="3483429" cy="73049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21513">
                  <a:extLst>
                    <a:ext uri="{9D8B030D-6E8A-4147-A177-3AD203B41FA5}">
                      <a16:colId xmlns:a16="http://schemas.microsoft.com/office/drawing/2014/main" val="3695224296"/>
                    </a:ext>
                  </a:extLst>
                </a:gridCol>
                <a:gridCol w="1100773">
                  <a:extLst>
                    <a:ext uri="{9D8B030D-6E8A-4147-A177-3AD203B41FA5}">
                      <a16:colId xmlns:a16="http://schemas.microsoft.com/office/drawing/2014/main" val="417678483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248873137"/>
                    </a:ext>
                  </a:extLst>
                </a:gridCol>
              </a:tblGrid>
              <a:tr h="365249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Accession ID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Accuracy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SBS1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0392800"/>
                  </a:ext>
                </a:extLst>
              </a:tr>
              <a:tr h="365249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SP116499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248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791475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C56E0C3-8928-4D46-8F36-B49DDC1799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743386"/>
              </p:ext>
            </p:extLst>
          </p:nvPr>
        </p:nvGraphicFramePr>
        <p:xfrm>
          <a:off x="7263696" y="1682196"/>
          <a:ext cx="3720648" cy="184840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40216">
                  <a:extLst>
                    <a:ext uri="{9D8B030D-6E8A-4147-A177-3AD203B41FA5}">
                      <a16:colId xmlns:a16="http://schemas.microsoft.com/office/drawing/2014/main" val="1653296799"/>
                    </a:ext>
                  </a:extLst>
                </a:gridCol>
                <a:gridCol w="1240216">
                  <a:extLst>
                    <a:ext uri="{9D8B030D-6E8A-4147-A177-3AD203B41FA5}">
                      <a16:colId xmlns:a16="http://schemas.microsoft.com/office/drawing/2014/main" val="296076021"/>
                    </a:ext>
                  </a:extLst>
                </a:gridCol>
                <a:gridCol w="1240216">
                  <a:extLst>
                    <a:ext uri="{9D8B030D-6E8A-4147-A177-3AD203B41FA5}">
                      <a16:colId xmlns:a16="http://schemas.microsoft.com/office/drawing/2014/main" val="3655092214"/>
                    </a:ext>
                  </a:extLst>
                </a:gridCol>
              </a:tblGrid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Subtype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SBS1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21770234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8.86E-04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66585489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ACC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2.28E-03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9623019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1.77E-04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74113758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ACT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1.28E-03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1940762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4472C55-3963-4747-B844-A8A0BFD0AF31}"/>
              </a:ext>
            </a:extLst>
          </p:cNvPr>
          <p:cNvSpPr txBox="1"/>
          <p:nvPr/>
        </p:nvSpPr>
        <p:spPr>
          <a:xfrm>
            <a:off x="7172425" y="1246302"/>
            <a:ext cx="268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SBS Signatures Probability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670E7A-A4F7-8E4A-AD74-83B2A15198D1}"/>
              </a:ext>
            </a:extLst>
          </p:cNvPr>
          <p:cNvSpPr txBox="1"/>
          <p:nvPr/>
        </p:nvSpPr>
        <p:spPr>
          <a:xfrm>
            <a:off x="772122" y="1246302"/>
            <a:ext cx="310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SBS Signature Total Frequency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54974F1-2F90-FA48-BC62-16423F67FBDE}"/>
              </a:ext>
            </a:extLst>
          </p:cNvPr>
          <p:cNvCxnSpPr>
            <a:cxnSpLocks/>
          </p:cNvCxnSpPr>
          <p:nvPr/>
        </p:nvCxnSpPr>
        <p:spPr>
          <a:xfrm>
            <a:off x="4347433" y="2233879"/>
            <a:ext cx="2779936" cy="7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D8573AB-12E9-A047-ABE9-FCEC976CF43A}"/>
              </a:ext>
            </a:extLst>
          </p:cNvPr>
          <p:cNvCxnSpPr>
            <a:cxnSpLocks/>
          </p:cNvCxnSpPr>
          <p:nvPr/>
        </p:nvCxnSpPr>
        <p:spPr>
          <a:xfrm>
            <a:off x="4302376" y="2241380"/>
            <a:ext cx="2824993" cy="3822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950E54A-859B-1547-8FB9-CA841AD57F7D}"/>
              </a:ext>
            </a:extLst>
          </p:cNvPr>
          <p:cNvCxnSpPr>
            <a:cxnSpLocks/>
          </p:cNvCxnSpPr>
          <p:nvPr/>
        </p:nvCxnSpPr>
        <p:spPr>
          <a:xfrm>
            <a:off x="4347433" y="2233879"/>
            <a:ext cx="2826150" cy="7718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4056AE2-53D6-834E-BD72-501800DD4081}"/>
              </a:ext>
            </a:extLst>
          </p:cNvPr>
          <p:cNvCxnSpPr>
            <a:cxnSpLocks/>
          </p:cNvCxnSpPr>
          <p:nvPr/>
        </p:nvCxnSpPr>
        <p:spPr>
          <a:xfrm>
            <a:off x="4347433" y="2222405"/>
            <a:ext cx="2824992" cy="10717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174F4F9B-1976-7A4E-80D8-3ACD72079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949706"/>
              </p:ext>
            </p:extLst>
          </p:nvPr>
        </p:nvGraphicFramePr>
        <p:xfrm>
          <a:off x="850900" y="4515635"/>
          <a:ext cx="3720648" cy="184840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40216">
                  <a:extLst>
                    <a:ext uri="{9D8B030D-6E8A-4147-A177-3AD203B41FA5}">
                      <a16:colId xmlns:a16="http://schemas.microsoft.com/office/drawing/2014/main" val="1270831126"/>
                    </a:ext>
                  </a:extLst>
                </a:gridCol>
                <a:gridCol w="1240216">
                  <a:extLst>
                    <a:ext uri="{9D8B030D-6E8A-4147-A177-3AD203B41FA5}">
                      <a16:colId xmlns:a16="http://schemas.microsoft.com/office/drawing/2014/main" val="1242668337"/>
                    </a:ext>
                  </a:extLst>
                </a:gridCol>
                <a:gridCol w="1240216">
                  <a:extLst>
                    <a:ext uri="{9D8B030D-6E8A-4147-A177-3AD203B41FA5}">
                      <a16:colId xmlns:a16="http://schemas.microsoft.com/office/drawing/2014/main" val="2341570817"/>
                    </a:ext>
                  </a:extLst>
                </a:gridCol>
              </a:tblGrid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Subtype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Frequency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9144070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0.219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48147483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ACC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0.565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8910050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0.0439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5318864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ACT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0.317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1783888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551764F9-B85A-BA40-8BA1-ED64AE0ECBF2}"/>
              </a:ext>
            </a:extLst>
          </p:cNvPr>
          <p:cNvSpPr txBox="1"/>
          <p:nvPr/>
        </p:nvSpPr>
        <p:spPr>
          <a:xfrm>
            <a:off x="751571" y="3521306"/>
            <a:ext cx="45327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of 96-type SBS mutations attributed to SBS Signature 1 for the whole genome sequence of SP116499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F811B5E7-5C19-AE44-8305-AD47FB38B349}"/>
              </a:ext>
            </a:extLst>
          </p:cNvPr>
          <p:cNvCxnSpPr>
            <a:cxnSpLocks/>
            <a:endCxn id="53" idx="2"/>
          </p:cNvCxnSpPr>
          <p:nvPr/>
        </p:nvCxnSpPr>
        <p:spPr>
          <a:xfrm rot="10800000" flipV="1">
            <a:off x="4955271" y="2586000"/>
            <a:ext cx="6931930" cy="2842984"/>
          </a:xfrm>
          <a:prstGeom prst="bentConnector3">
            <a:avLst>
              <a:gd name="adj1" fmla="val -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ight Bracket 48">
            <a:extLst>
              <a:ext uri="{FF2B5EF4-FFF2-40B4-BE49-F238E27FC236}">
                <a16:creationId xmlns:a16="http://schemas.microsoft.com/office/drawing/2014/main" id="{CF850238-8752-C04A-A1FB-60A7F47CD7DC}"/>
              </a:ext>
            </a:extLst>
          </p:cNvPr>
          <p:cNvSpPr/>
          <p:nvPr/>
        </p:nvSpPr>
        <p:spPr>
          <a:xfrm>
            <a:off x="11074457" y="1418162"/>
            <a:ext cx="266643" cy="2311803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3516040A-1CE2-B047-A9EB-E09B131D9D86}"/>
              </a:ext>
            </a:extLst>
          </p:cNvPr>
          <p:cNvCxnSpPr>
            <a:stCxn id="49" idx="2"/>
          </p:cNvCxnSpPr>
          <p:nvPr/>
        </p:nvCxnSpPr>
        <p:spPr>
          <a:xfrm flipV="1">
            <a:off x="11341100" y="2574063"/>
            <a:ext cx="546101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ight Bracket 52">
            <a:extLst>
              <a:ext uri="{FF2B5EF4-FFF2-40B4-BE49-F238E27FC236}">
                <a16:creationId xmlns:a16="http://schemas.microsoft.com/office/drawing/2014/main" id="{55E31E8F-2E88-6747-BFF8-2C15DBA22E20}"/>
              </a:ext>
            </a:extLst>
          </p:cNvPr>
          <p:cNvSpPr/>
          <p:nvPr/>
        </p:nvSpPr>
        <p:spPr>
          <a:xfrm>
            <a:off x="4728495" y="4402120"/>
            <a:ext cx="226776" cy="2053728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31FCD28-160C-DD41-8640-18EC293EFF61}"/>
              </a:ext>
            </a:extLst>
          </p:cNvPr>
          <p:cNvSpPr txBox="1"/>
          <p:nvPr/>
        </p:nvSpPr>
        <p:spPr>
          <a:xfrm>
            <a:off x="5098935" y="1842044"/>
            <a:ext cx="1413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Multiplied by</a:t>
            </a:r>
          </a:p>
        </p:txBody>
      </p:sp>
    </p:spTree>
    <p:extLst>
      <p:ext uri="{BB962C8B-B14F-4D97-AF65-F5344CB8AC3E}">
        <p14:creationId xmlns:p14="http://schemas.microsoft.com/office/powerpoint/2010/main" val="1221889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Somatic </a:t>
            </a:r>
            <a:r>
              <a:rPr lang="en-US" dirty="0" err="1"/>
              <a:t>simu</a:t>
            </a:r>
            <a:r>
              <a:rPr lang="en-US" dirty="0"/>
              <a:t> data pipeline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174F4F9B-1976-7A4E-80D8-3ACD72079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512709"/>
              </p:ext>
            </p:extLst>
          </p:nvPr>
        </p:nvGraphicFramePr>
        <p:xfrm>
          <a:off x="252532" y="2026522"/>
          <a:ext cx="3810351" cy="184840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70117">
                  <a:extLst>
                    <a:ext uri="{9D8B030D-6E8A-4147-A177-3AD203B41FA5}">
                      <a16:colId xmlns:a16="http://schemas.microsoft.com/office/drawing/2014/main" val="1270831126"/>
                    </a:ext>
                  </a:extLst>
                </a:gridCol>
                <a:gridCol w="1270117">
                  <a:extLst>
                    <a:ext uri="{9D8B030D-6E8A-4147-A177-3AD203B41FA5}">
                      <a16:colId xmlns:a16="http://schemas.microsoft.com/office/drawing/2014/main" val="1242668337"/>
                    </a:ext>
                  </a:extLst>
                </a:gridCol>
                <a:gridCol w="1270117">
                  <a:extLst>
                    <a:ext uri="{9D8B030D-6E8A-4147-A177-3AD203B41FA5}">
                      <a16:colId xmlns:a16="http://schemas.microsoft.com/office/drawing/2014/main" val="2341570817"/>
                    </a:ext>
                  </a:extLst>
                </a:gridCol>
              </a:tblGrid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Subtype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Frequency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9144070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0.219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48147483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ACC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0.565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8910050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0.0439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5318864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ACT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0.317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1783888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551764F9-B85A-BA40-8BA1-ED64AE0ECBF2}"/>
              </a:ext>
            </a:extLst>
          </p:cNvPr>
          <p:cNvSpPr txBox="1"/>
          <p:nvPr/>
        </p:nvSpPr>
        <p:spPr>
          <a:xfrm>
            <a:off x="207024" y="1297309"/>
            <a:ext cx="4923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of 96-type SBS mutations attributed to SBS Signature 1 for the whole genome sequence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47D007CC-9C2A-474D-872C-B78C14990F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359847"/>
              </p:ext>
            </p:extLst>
          </p:nvPr>
        </p:nvGraphicFramePr>
        <p:xfrm>
          <a:off x="6209078" y="2026522"/>
          <a:ext cx="5775898" cy="184840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08100">
                  <a:extLst>
                    <a:ext uri="{9D8B030D-6E8A-4147-A177-3AD203B41FA5}">
                      <a16:colId xmlns:a16="http://schemas.microsoft.com/office/drawing/2014/main" val="1242668337"/>
                    </a:ext>
                  </a:extLst>
                </a:gridCol>
                <a:gridCol w="4467798">
                  <a:extLst>
                    <a:ext uri="{9D8B030D-6E8A-4147-A177-3AD203B41FA5}">
                      <a16:colId xmlns:a16="http://schemas.microsoft.com/office/drawing/2014/main" val="2341570817"/>
                    </a:ext>
                  </a:extLst>
                </a:gridCol>
              </a:tblGrid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Subtype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Subtype Frequency in Reference Genome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9144070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﻿34810647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48147483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ACC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﻿41083452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8910050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﻿32320384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5318864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ACT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﻿39141433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1783888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CF3DF3A8-0227-7D40-8215-0313BF1FD656}"/>
              </a:ext>
            </a:extLst>
          </p:cNvPr>
          <p:cNvSpPr txBox="1"/>
          <p:nvPr/>
        </p:nvSpPr>
        <p:spPr>
          <a:xfrm>
            <a:off x="6137420" y="1557698"/>
            <a:ext cx="5847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of Subtype in the </a:t>
            </a:r>
            <a:r>
              <a:rPr lang="en-CA" dirty="0"/>
              <a:t>GRCh38.13 (Chr. 1-22, X and Y)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19BDA6A-1FFF-FA4D-8760-4275830478D8}"/>
              </a:ext>
            </a:extLst>
          </p:cNvPr>
          <p:cNvSpPr txBox="1"/>
          <p:nvPr/>
        </p:nvSpPr>
        <p:spPr>
          <a:xfrm>
            <a:off x="4541522" y="2683918"/>
            <a:ext cx="1178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Divided by</a:t>
            </a:r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9DC1A1F5-FE5B-DF47-9749-0E4C22522890}"/>
              </a:ext>
            </a:extLst>
          </p:cNvPr>
          <p:cNvSpPr/>
          <p:nvPr/>
        </p:nvSpPr>
        <p:spPr>
          <a:xfrm>
            <a:off x="4155832" y="2286912"/>
            <a:ext cx="254113" cy="1588015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Bracket 27">
            <a:extLst>
              <a:ext uri="{FF2B5EF4-FFF2-40B4-BE49-F238E27FC236}">
                <a16:creationId xmlns:a16="http://schemas.microsoft.com/office/drawing/2014/main" id="{D0C78C26-A7A0-0246-BC05-2C070B67D638}"/>
              </a:ext>
            </a:extLst>
          </p:cNvPr>
          <p:cNvSpPr/>
          <p:nvPr/>
        </p:nvSpPr>
        <p:spPr>
          <a:xfrm flipH="1">
            <a:off x="5881185" y="2286911"/>
            <a:ext cx="254113" cy="1588015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052D3B26-0FED-B041-BF0B-ECA3D529505C}"/>
              </a:ext>
            </a:extLst>
          </p:cNvPr>
          <p:cNvCxnSpPr>
            <a:stCxn id="4" idx="2"/>
            <a:endCxn id="28" idx="2"/>
          </p:cNvCxnSpPr>
          <p:nvPr/>
        </p:nvCxnSpPr>
        <p:spPr>
          <a:xfrm rot="10800000" flipH="1">
            <a:off x="4409945" y="3080920"/>
            <a:ext cx="1471240" cy="1"/>
          </a:xfrm>
          <a:prstGeom prst="bentConnector5">
            <a:avLst>
              <a:gd name="adj1" fmla="val 9495"/>
              <a:gd name="adj2" fmla="val -392500000"/>
              <a:gd name="adj3" fmla="val 775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Table 40">
            <a:extLst>
              <a:ext uri="{FF2B5EF4-FFF2-40B4-BE49-F238E27FC236}">
                <a16:creationId xmlns:a16="http://schemas.microsoft.com/office/drawing/2014/main" id="{6D816282-B792-6649-9C7F-B0C3427247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447042"/>
              </p:ext>
            </p:extLst>
          </p:nvPr>
        </p:nvGraphicFramePr>
        <p:xfrm>
          <a:off x="207024" y="4798147"/>
          <a:ext cx="6992251" cy="1848405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91158">
                  <a:extLst>
                    <a:ext uri="{9D8B030D-6E8A-4147-A177-3AD203B41FA5}">
                      <a16:colId xmlns:a16="http://schemas.microsoft.com/office/drawing/2014/main" val="2280497631"/>
                    </a:ext>
                  </a:extLst>
                </a:gridCol>
                <a:gridCol w="1291158">
                  <a:extLst>
                    <a:ext uri="{9D8B030D-6E8A-4147-A177-3AD203B41FA5}">
                      <a16:colId xmlns:a16="http://schemas.microsoft.com/office/drawing/2014/main" val="1242668337"/>
                    </a:ext>
                  </a:extLst>
                </a:gridCol>
                <a:gridCol w="4409935">
                  <a:extLst>
                    <a:ext uri="{9D8B030D-6E8A-4147-A177-3AD203B41FA5}">
                      <a16:colId xmlns:a16="http://schemas.microsoft.com/office/drawing/2014/main" val="2341570817"/>
                    </a:ext>
                  </a:extLst>
                </a:gridCol>
              </a:tblGrid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Subtype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Mutation Frequency 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9144070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﻿</a:t>
                      </a:r>
                      <a:r>
                        <a:rPr lang="en-CA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6.29117867e-9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48147483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ACC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1.37524958e-8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08910050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1.35827594e-9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5318864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ACT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﻿</a:t>
                      </a:r>
                      <a:r>
                        <a:rPr lang="en-CA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8.09883481e-9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1783888"/>
                  </a:ext>
                </a:extLst>
              </a:tr>
            </a:tbl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126B7B2B-95E4-A242-96D7-41A7AFA6E5A7}"/>
              </a:ext>
            </a:extLst>
          </p:cNvPr>
          <p:cNvSpPr txBox="1"/>
          <p:nvPr/>
        </p:nvSpPr>
        <p:spPr>
          <a:xfrm>
            <a:off x="207024" y="4373474"/>
            <a:ext cx="6777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Probability of any given 96-type to undergo mutation in input sequence</a:t>
            </a:r>
          </a:p>
        </p:txBody>
      </p: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07CA3AF1-9A06-A74E-BED4-B9802BA07319}"/>
              </a:ext>
            </a:extLst>
          </p:cNvPr>
          <p:cNvCxnSpPr>
            <a:cxnSpLocks/>
          </p:cNvCxnSpPr>
          <p:nvPr/>
        </p:nvCxnSpPr>
        <p:spPr>
          <a:xfrm rot="10800000" flipV="1">
            <a:off x="7332516" y="3874926"/>
            <a:ext cx="2444172" cy="2005174"/>
          </a:xfrm>
          <a:prstGeom prst="bentConnector3">
            <a:avLst>
              <a:gd name="adj1" fmla="val -14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6523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Somatic </a:t>
            </a:r>
            <a:r>
              <a:rPr lang="en-US" dirty="0" err="1"/>
              <a:t>simu</a:t>
            </a:r>
            <a:r>
              <a:rPr lang="en-US" dirty="0"/>
              <a:t> data pipeline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490050" y="1713664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FD90DE-C57B-AF44-B05D-E9132DA23FB3}"/>
              </a:ext>
            </a:extLst>
          </p:cNvPr>
          <p:cNvSpPr txBox="1"/>
          <p:nvPr/>
        </p:nvSpPr>
        <p:spPr>
          <a:xfrm>
            <a:off x="5779106" y="1575164"/>
            <a:ext cx="1825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Sample Sequence: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E54AB6-7611-6046-BDD4-A8F155F5E814}"/>
              </a:ext>
            </a:extLst>
          </p:cNvPr>
          <p:cNvSpPr txBox="1"/>
          <p:nvPr/>
        </p:nvSpPr>
        <p:spPr>
          <a:xfrm>
            <a:off x="7690111" y="1446016"/>
            <a:ext cx="3734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 A C A C A T A C T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E53907F-B8A7-084B-8238-A0027C53E1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324520"/>
              </p:ext>
            </p:extLst>
          </p:nvPr>
        </p:nvGraphicFramePr>
        <p:xfrm>
          <a:off x="532229" y="2240225"/>
          <a:ext cx="4487175" cy="73936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53210">
                  <a:extLst>
                    <a:ext uri="{9D8B030D-6E8A-4147-A177-3AD203B41FA5}">
                      <a16:colId xmlns:a16="http://schemas.microsoft.com/office/drawing/2014/main" val="1563071235"/>
                    </a:ext>
                  </a:extLst>
                </a:gridCol>
                <a:gridCol w="1261239">
                  <a:extLst>
                    <a:ext uri="{9D8B030D-6E8A-4147-A177-3AD203B41FA5}">
                      <a16:colId xmlns:a16="http://schemas.microsoft.com/office/drawing/2014/main" val="1833512061"/>
                    </a:ext>
                  </a:extLst>
                </a:gridCol>
                <a:gridCol w="2072726">
                  <a:extLst>
                    <a:ext uri="{9D8B030D-6E8A-4147-A177-3AD203B41FA5}">
                      <a16:colId xmlns:a16="http://schemas.microsoft.com/office/drawing/2014/main" val="2632051297"/>
                    </a:ext>
                  </a:extLst>
                </a:gridCol>
              </a:tblGrid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Subtype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Mutation Frequency 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1025722"/>
                  </a:ext>
                </a:extLst>
              </a:tr>
              <a:tr h="369681"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C&gt;A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ACA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800" u="none" strike="noStrike" dirty="0">
                          <a:effectLst/>
                        </a:rPr>
                        <a:t>﻿</a:t>
                      </a:r>
                      <a:r>
                        <a:rPr lang="en-CA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6.29117867e-9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8481715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42C63EA-5DD2-C543-95CB-D9B3E27C0E92}"/>
              </a:ext>
            </a:extLst>
          </p:cNvPr>
          <p:cNvSpPr txBox="1"/>
          <p:nvPr/>
        </p:nvSpPr>
        <p:spPr>
          <a:xfrm>
            <a:off x="434870" y="1390498"/>
            <a:ext cx="3734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Probability of any given 96-type to undergo mutation in input sequence</a:t>
            </a:r>
          </a:p>
        </p:txBody>
      </p:sp>
      <p:sp>
        <p:nvSpPr>
          <p:cNvPr id="3" name="Right Bracket 2">
            <a:extLst>
              <a:ext uri="{FF2B5EF4-FFF2-40B4-BE49-F238E27FC236}">
                <a16:creationId xmlns:a16="http://schemas.microsoft.com/office/drawing/2014/main" id="{A610267B-7DBA-3D46-9AF6-6AB6F79C187B}"/>
              </a:ext>
            </a:extLst>
          </p:cNvPr>
          <p:cNvSpPr/>
          <p:nvPr/>
        </p:nvSpPr>
        <p:spPr>
          <a:xfrm rot="5400000">
            <a:off x="9307943" y="1676909"/>
            <a:ext cx="239946" cy="1126632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5E0F79A-D4B6-B74E-8C4B-A9E86DFCF527}"/>
              </a:ext>
            </a:extLst>
          </p:cNvPr>
          <p:cNvSpPr txBox="1"/>
          <p:nvPr/>
        </p:nvSpPr>
        <p:spPr>
          <a:xfrm>
            <a:off x="7230916" y="3734163"/>
            <a:ext cx="1951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Mutation occurs</a:t>
            </a:r>
          </a:p>
          <a:p>
            <a:r>
              <a:rPr lang="en-US" i="1" dirty="0"/>
              <a:t>P = </a:t>
            </a:r>
            <a:r>
              <a:rPr lang="en-CA" i="1" dirty="0"/>
              <a:t>﻿6.29117867e-9</a:t>
            </a:r>
            <a:endParaRPr lang="en-CA" i="1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E06C79-0BCF-7440-B4D0-CB43F5801ACD}"/>
              </a:ext>
            </a:extLst>
          </p:cNvPr>
          <p:cNvSpPr txBox="1"/>
          <p:nvPr/>
        </p:nvSpPr>
        <p:spPr>
          <a:xfrm>
            <a:off x="9657436" y="3734163"/>
            <a:ext cx="2089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mutation</a:t>
            </a:r>
          </a:p>
          <a:p>
            <a:r>
              <a:rPr lang="en-US" i="1" dirty="0"/>
              <a:t>P = </a:t>
            </a:r>
            <a:r>
              <a:rPr lang="en-CA" i="1" dirty="0"/>
              <a:t>0.9999999937</a:t>
            </a:r>
            <a:endParaRPr lang="en-US" i="1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B266A7-85FF-AE42-AB00-93DEAD1D830E}"/>
              </a:ext>
            </a:extLst>
          </p:cNvPr>
          <p:cNvCxnSpPr>
            <a:cxnSpLocks/>
            <a:stCxn id="3" idx="2"/>
            <a:endCxn id="16" idx="0"/>
          </p:cNvCxnSpPr>
          <p:nvPr/>
        </p:nvCxnSpPr>
        <p:spPr>
          <a:xfrm flipH="1">
            <a:off x="8206508" y="2360198"/>
            <a:ext cx="1221408" cy="1373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6903BA6-AA98-2A46-8702-FF8E036C1710}"/>
              </a:ext>
            </a:extLst>
          </p:cNvPr>
          <p:cNvCxnSpPr>
            <a:cxnSpLocks/>
            <a:stCxn id="3" idx="2"/>
            <a:endCxn id="22" idx="0"/>
          </p:cNvCxnSpPr>
          <p:nvPr/>
        </p:nvCxnSpPr>
        <p:spPr>
          <a:xfrm>
            <a:off x="9427916" y="2360198"/>
            <a:ext cx="1274034" cy="1373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D0B8093-4DE5-734D-BE78-201CFF61EBCE}"/>
              </a:ext>
            </a:extLst>
          </p:cNvPr>
          <p:cNvSpPr txBox="1"/>
          <p:nvPr/>
        </p:nvSpPr>
        <p:spPr>
          <a:xfrm>
            <a:off x="7587907" y="5292997"/>
            <a:ext cx="11447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 A 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344447D-9AD6-0F43-BA1F-F5CFE9890716}"/>
              </a:ext>
            </a:extLst>
          </p:cNvPr>
          <p:cNvSpPr txBox="1"/>
          <p:nvPr/>
        </p:nvSpPr>
        <p:spPr>
          <a:xfrm>
            <a:off x="10095249" y="5292997"/>
            <a:ext cx="13288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 C A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13E9E3E-2906-EC47-922F-B3BF9FF3A337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8160274" y="4380494"/>
            <a:ext cx="0" cy="912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01193AC-A301-9044-99F0-53E46C8AA323}"/>
              </a:ext>
            </a:extLst>
          </p:cNvPr>
          <p:cNvCxnSpPr>
            <a:cxnSpLocks/>
          </p:cNvCxnSpPr>
          <p:nvPr/>
        </p:nvCxnSpPr>
        <p:spPr>
          <a:xfrm>
            <a:off x="10701950" y="4380494"/>
            <a:ext cx="0" cy="912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910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Somatic </a:t>
            </a:r>
            <a:r>
              <a:rPr lang="en-US" dirty="0" err="1"/>
              <a:t>simu</a:t>
            </a:r>
            <a:r>
              <a:rPr lang="en-US" dirty="0"/>
              <a:t> data pipeline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6DA14F-3A5F-5E49-8228-3D3CA9EE5460}"/>
              </a:ext>
            </a:extLst>
          </p:cNvPr>
          <p:cNvSpPr txBox="1"/>
          <p:nvPr/>
        </p:nvSpPr>
        <p:spPr>
          <a:xfrm>
            <a:off x="501180" y="2193833"/>
            <a:ext cx="112185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Mutation probabilities calculated based on: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2780</a:t>
            </a:r>
            <a:r>
              <a:rPr lang="en-US" sz="2400" dirty="0"/>
              <a:t> whole cancer genomes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37</a:t>
            </a:r>
            <a:r>
              <a:rPr lang="en-US" sz="2400" dirty="0"/>
              <a:t> cancer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4</a:t>
            </a:r>
            <a:r>
              <a:rPr lang="en-US" sz="2400" dirty="0"/>
              <a:t> Signature types: SBS-96, DBS-78, Single Base Insertion and Deletion-24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51005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399" y="594944"/>
            <a:ext cx="11526707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Cosine Similarity of SBS Mutation Probabilities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3BAB71-AD6F-F749-AC7E-7E670EF7082E}"/>
              </a:ext>
            </a:extLst>
          </p:cNvPr>
          <p:cNvSpPr txBox="1"/>
          <p:nvPr/>
        </p:nvSpPr>
        <p:spPr>
          <a:xfrm>
            <a:off x="515704" y="1528998"/>
            <a:ext cx="46250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Cosine similarity is metric used to compare the similarity of a multidimensional metric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Higher score indicates higher similarity between cancer types and more similar evolutionary trajectories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D900CF9B-801F-954D-825E-2F6D5F423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745" y="1314870"/>
            <a:ext cx="6048899" cy="5308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78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0993549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Mutation Signatures: overview</a:t>
            </a:r>
          </a:p>
        </p:txBody>
      </p:sp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1D8ED729-A9FE-7C44-B616-5C46CEB56D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617" r="49830" b="-470"/>
          <a:stretch/>
        </p:blipFill>
        <p:spPr>
          <a:xfrm>
            <a:off x="5592401" y="1432480"/>
            <a:ext cx="6100400" cy="43406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D809BE-0909-EA49-A854-3040DA3439D8}"/>
              </a:ext>
            </a:extLst>
          </p:cNvPr>
          <p:cNvSpPr txBox="1"/>
          <p:nvPr/>
        </p:nvSpPr>
        <p:spPr>
          <a:xfrm>
            <a:off x="6008361" y="6314997"/>
            <a:ext cx="39124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https://software.broadinstitute.org/cancer/cga/msp</a:t>
            </a:r>
            <a:endParaRPr 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2E0F24-5F09-4C46-A08F-F40E20AC1A82}"/>
              </a:ext>
            </a:extLst>
          </p:cNvPr>
          <p:cNvSpPr txBox="1"/>
          <p:nvPr/>
        </p:nvSpPr>
        <p:spPr>
          <a:xfrm>
            <a:off x="6008361" y="5909629"/>
            <a:ext cx="520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1. Catalogue of Mutations in Cancer Genomes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427400" y="1765501"/>
            <a:ext cx="476250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Somatic mutations in cancer genomes can have an exogenous and endogenous origin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Characteristic mutations lead to a signature</a:t>
            </a:r>
          </a:p>
          <a:p>
            <a:r>
              <a:rPr lang="en-US" sz="2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Signatures have unique identifying features that differ relative to other signatures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38343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399" y="594944"/>
            <a:ext cx="11526707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SBS Mutation Burden in whole genome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329B4B8A-0A05-8C44-BED6-41EE878A443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1876" y="1365315"/>
            <a:ext cx="8240305" cy="50116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09648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347076" y="1041562"/>
            <a:ext cx="11526707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DBS  and Indel Mutation Burden in whole genome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7BDEB5D8-6318-5142-94F4-8E63738447BA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032632"/>
            <a:ext cx="5609422" cy="3652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74E3A2-90D2-974D-BB79-A49F460918DA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118" y="2032632"/>
            <a:ext cx="5609422" cy="36520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07772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Parallel Directed evolution simulation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9756239" y="0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7332516" y="3709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2132421" y="1633315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2304247" y="1864147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D6C0E8E-9A81-E246-A3CC-5873B5FDBE36}"/>
              </a:ext>
            </a:extLst>
          </p:cNvPr>
          <p:cNvSpPr/>
          <p:nvPr/>
        </p:nvSpPr>
        <p:spPr>
          <a:xfrm>
            <a:off x="546100" y="2930922"/>
            <a:ext cx="2240694" cy="17185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Cancer </a:t>
            </a:r>
          </a:p>
          <a:p>
            <a:pPr algn="ctr"/>
            <a:r>
              <a:rPr lang="en-US" sz="3200" dirty="0"/>
              <a:t>Type Signatures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27CD0A7-8C4D-B248-9BE1-7811303A5C58}"/>
              </a:ext>
            </a:extLst>
          </p:cNvPr>
          <p:cNvSpPr/>
          <p:nvPr/>
        </p:nvSpPr>
        <p:spPr>
          <a:xfrm>
            <a:off x="4788141" y="1739180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2AB32C5-DEB4-D241-A6CE-4A638FFE6F28}"/>
              </a:ext>
            </a:extLst>
          </p:cNvPr>
          <p:cNvSpPr/>
          <p:nvPr/>
        </p:nvSpPr>
        <p:spPr>
          <a:xfrm>
            <a:off x="4788141" y="3287383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64E3408-4813-9445-9619-B5AC26D538E3}"/>
              </a:ext>
            </a:extLst>
          </p:cNvPr>
          <p:cNvSpPr/>
          <p:nvPr/>
        </p:nvSpPr>
        <p:spPr>
          <a:xfrm>
            <a:off x="4788141" y="5211012"/>
            <a:ext cx="9144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269B614-4CA2-B84F-9B3F-6F5AE8B09BE4}"/>
              </a:ext>
            </a:extLst>
          </p:cNvPr>
          <p:cNvSpPr/>
          <p:nvPr/>
        </p:nvSpPr>
        <p:spPr>
          <a:xfrm>
            <a:off x="7029751" y="1746147"/>
            <a:ext cx="1261808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4F54F39-B0ED-7D4E-9910-DB77409C4406}"/>
              </a:ext>
            </a:extLst>
          </p:cNvPr>
          <p:cNvSpPr/>
          <p:nvPr/>
        </p:nvSpPr>
        <p:spPr>
          <a:xfrm>
            <a:off x="9586842" y="1732430"/>
            <a:ext cx="1614056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34AFCB9-60EA-5549-ABE2-DA74EDB8B596}"/>
              </a:ext>
            </a:extLst>
          </p:cNvPr>
          <p:cNvSpPr/>
          <p:nvPr/>
        </p:nvSpPr>
        <p:spPr>
          <a:xfrm>
            <a:off x="7203455" y="3197749"/>
            <a:ext cx="914400" cy="10936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7701D96-3FB8-1B40-80C3-15C8D9BC02E3}"/>
              </a:ext>
            </a:extLst>
          </p:cNvPr>
          <p:cNvSpPr/>
          <p:nvPr/>
        </p:nvSpPr>
        <p:spPr>
          <a:xfrm>
            <a:off x="9907397" y="3049049"/>
            <a:ext cx="914400" cy="139106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75FE4F0-5E57-8D4C-8176-222F7BEC586F}"/>
              </a:ext>
            </a:extLst>
          </p:cNvPr>
          <p:cNvSpPr/>
          <p:nvPr/>
        </p:nvSpPr>
        <p:spPr>
          <a:xfrm>
            <a:off x="6999151" y="5008532"/>
            <a:ext cx="1261808" cy="13176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3E0CABD-BBE9-344A-AA39-B44F25C84F05}"/>
              </a:ext>
            </a:extLst>
          </p:cNvPr>
          <p:cNvSpPr/>
          <p:nvPr/>
        </p:nvSpPr>
        <p:spPr>
          <a:xfrm>
            <a:off x="9557569" y="4828619"/>
            <a:ext cx="1614056" cy="16775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81D1707B-E349-8943-8282-B5A153486AE1}"/>
              </a:ext>
            </a:extLst>
          </p:cNvPr>
          <p:cNvSpPr/>
          <p:nvPr/>
        </p:nvSpPr>
        <p:spPr>
          <a:xfrm>
            <a:off x="6003244" y="2016145"/>
            <a:ext cx="787400" cy="388502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CB87CD93-7F8A-504E-80D3-AF1967C211D7}"/>
              </a:ext>
            </a:extLst>
          </p:cNvPr>
          <p:cNvSpPr/>
          <p:nvPr/>
        </p:nvSpPr>
        <p:spPr>
          <a:xfrm>
            <a:off x="6003244" y="3550331"/>
            <a:ext cx="787400" cy="388502"/>
          </a:xfrm>
          <a:prstGeom prst="rightArrow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B7C95208-0549-E940-BD66-E66F2AC11A5C}"/>
              </a:ext>
            </a:extLst>
          </p:cNvPr>
          <p:cNvSpPr/>
          <p:nvPr/>
        </p:nvSpPr>
        <p:spPr>
          <a:xfrm>
            <a:off x="5997652" y="5525651"/>
            <a:ext cx="787400" cy="38850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13B51F8E-CB43-9D4B-9F11-D360C722FAA2}"/>
              </a:ext>
            </a:extLst>
          </p:cNvPr>
          <p:cNvSpPr/>
          <p:nvPr/>
        </p:nvSpPr>
        <p:spPr>
          <a:xfrm>
            <a:off x="8530666" y="1995525"/>
            <a:ext cx="787400" cy="388502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>
            <a:extLst>
              <a:ext uri="{FF2B5EF4-FFF2-40B4-BE49-F238E27FC236}">
                <a16:creationId xmlns:a16="http://schemas.microsoft.com/office/drawing/2014/main" id="{3AF3DD26-CB43-604A-B7AF-E024FF7304EA}"/>
              </a:ext>
            </a:extLst>
          </p:cNvPr>
          <p:cNvSpPr/>
          <p:nvPr/>
        </p:nvSpPr>
        <p:spPr>
          <a:xfrm>
            <a:off x="8510440" y="3537229"/>
            <a:ext cx="787400" cy="388502"/>
          </a:xfrm>
          <a:prstGeom prst="rightArrow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ACD376DC-9A23-1F42-8D26-239DF8C3E3E1}"/>
              </a:ext>
            </a:extLst>
          </p:cNvPr>
          <p:cNvSpPr/>
          <p:nvPr/>
        </p:nvSpPr>
        <p:spPr>
          <a:xfrm>
            <a:off x="8515564" y="5525651"/>
            <a:ext cx="787400" cy="38850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5AB95D39-342E-D149-807E-4E356DB3EFDF}"/>
              </a:ext>
            </a:extLst>
          </p:cNvPr>
          <p:cNvSpPr/>
          <p:nvPr/>
        </p:nvSpPr>
        <p:spPr>
          <a:xfrm rot="20103569">
            <a:off x="2957644" y="2473413"/>
            <a:ext cx="1753666" cy="371937"/>
          </a:xfrm>
          <a:prstGeom prst="rightArrow">
            <a:avLst>
              <a:gd name="adj1" fmla="val 58270"/>
              <a:gd name="adj2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1F3D7C69-C21F-924E-A8B1-76B9C4310951}"/>
              </a:ext>
            </a:extLst>
          </p:cNvPr>
          <p:cNvSpPr/>
          <p:nvPr/>
        </p:nvSpPr>
        <p:spPr>
          <a:xfrm rot="1618596">
            <a:off x="2872622" y="4791922"/>
            <a:ext cx="1815457" cy="340484"/>
          </a:xfrm>
          <a:prstGeom prst="rightArrow">
            <a:avLst>
              <a:gd name="adj1" fmla="val 58270"/>
              <a:gd name="adj2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4547582D-C9B9-224D-9592-456F4B825FB7}"/>
              </a:ext>
            </a:extLst>
          </p:cNvPr>
          <p:cNvSpPr/>
          <p:nvPr/>
        </p:nvSpPr>
        <p:spPr>
          <a:xfrm>
            <a:off x="3087497" y="3577175"/>
            <a:ext cx="1392958" cy="348556"/>
          </a:xfrm>
          <a:prstGeom prst="rightArrow">
            <a:avLst>
              <a:gd name="adj1" fmla="val 58270"/>
              <a:gd name="adj2" fmla="val 50000"/>
            </a:avLst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B1CA14-BC96-584F-AB42-5B106BD78C8E}"/>
              </a:ext>
            </a:extLst>
          </p:cNvPr>
          <p:cNvSpPr txBox="1"/>
          <p:nvPr/>
        </p:nvSpPr>
        <p:spPr>
          <a:xfrm>
            <a:off x="4666538" y="1233496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Iteration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5973101-6E7E-844E-A5E9-339DB4AAEB01}"/>
              </a:ext>
            </a:extLst>
          </p:cNvPr>
          <p:cNvSpPr txBox="1"/>
          <p:nvPr/>
        </p:nvSpPr>
        <p:spPr>
          <a:xfrm>
            <a:off x="7122649" y="1233713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Iteration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A84305-CD69-084D-9597-B07BB1E7145B}"/>
              </a:ext>
            </a:extLst>
          </p:cNvPr>
          <p:cNvSpPr txBox="1"/>
          <p:nvPr/>
        </p:nvSpPr>
        <p:spPr>
          <a:xfrm>
            <a:off x="9809415" y="1233713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Iteration 3</a:t>
            </a:r>
          </a:p>
        </p:txBody>
      </p:sp>
    </p:spTree>
    <p:extLst>
      <p:ext uri="{BB962C8B-B14F-4D97-AF65-F5344CB8AC3E}">
        <p14:creationId xmlns:p14="http://schemas.microsoft.com/office/powerpoint/2010/main" val="17152432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Outlier removal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490050" y="1713664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F23966-FBE1-B149-8E9B-B4A2CBE2441E}"/>
              </a:ext>
            </a:extLst>
          </p:cNvPr>
          <p:cNvSpPr txBox="1"/>
          <p:nvPr/>
        </p:nvSpPr>
        <p:spPr>
          <a:xfrm>
            <a:off x="427400" y="1382559"/>
            <a:ext cx="1153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Somatic </a:t>
            </a:r>
            <a:r>
              <a:rPr lang="en-US" sz="2400" dirty="0" err="1"/>
              <a:t>SiMu</a:t>
            </a:r>
            <a:r>
              <a:rPr lang="en-US" sz="2400" dirty="0"/>
              <a:t> can remove hyper-mutated sequences at a specified parameter of standard deviation (default = 3 STD)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21E6A4C-C013-B04D-B12E-69BF67ED2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60" y="2906968"/>
            <a:ext cx="5639314" cy="296105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6BA93C7-F013-CB45-900D-35AB469360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4870505"/>
              </p:ext>
            </p:extLst>
          </p:nvPr>
        </p:nvGraphicFramePr>
        <p:xfrm>
          <a:off x="6155350" y="3137816"/>
          <a:ext cx="5321300" cy="32359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0650">
                  <a:extLst>
                    <a:ext uri="{9D8B030D-6E8A-4147-A177-3AD203B41FA5}">
                      <a16:colId xmlns:a16="http://schemas.microsoft.com/office/drawing/2014/main" val="2167540355"/>
                    </a:ext>
                  </a:extLst>
                </a:gridCol>
                <a:gridCol w="2660650">
                  <a:extLst>
                    <a:ext uri="{9D8B030D-6E8A-4147-A177-3AD203B41FA5}">
                      <a16:colId xmlns:a16="http://schemas.microsoft.com/office/drawing/2014/main" val="34533380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Accession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SBS7a Signature Mutation Frequency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627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effectLst/>
                        </a:rPr>
                        <a:t>SP124444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effectLst/>
                        </a:rPr>
                        <a:t>12882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37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>
                          <a:effectLst/>
                        </a:rPr>
                        <a:t>SP124365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effectLst/>
                        </a:rPr>
                        <a:t>51274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860923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>
                          <a:effectLst/>
                        </a:rPr>
                        <a:t>SP124420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effectLst/>
                        </a:rPr>
                        <a:t>52941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0521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>
                          <a:effectLst/>
                        </a:rPr>
                        <a:t>SP124364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effectLst/>
                        </a:rPr>
                        <a:t>75499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0345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>
                          <a:effectLst/>
                        </a:rPr>
                        <a:t>SP124307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effectLst/>
                        </a:rPr>
                        <a:t>93890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84276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>
                          <a:effectLst/>
                        </a:rPr>
                        <a:t>SP82445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577976</a:t>
                      </a:r>
                      <a:endParaRPr lang="en-CA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8051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effectLst/>
                        </a:rPr>
                        <a:t>SP83242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A" sz="1800" u="none" strike="noStrike" dirty="0">
                          <a:effectLst/>
                        </a:rPr>
                        <a:t>41151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366879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8651849-69B3-8F47-A6C6-72B5956ED84E}"/>
              </a:ext>
            </a:extLst>
          </p:cNvPr>
          <p:cNvSpPr txBox="1"/>
          <p:nvPr/>
        </p:nvSpPr>
        <p:spPr>
          <a:xfrm>
            <a:off x="6096000" y="2406161"/>
            <a:ext cx="517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4: Subset of Skin-Melanoma Mutation Frequency attributed to SBS7a Signature</a:t>
            </a:r>
          </a:p>
        </p:txBody>
      </p:sp>
    </p:spTree>
    <p:extLst>
      <p:ext uri="{BB962C8B-B14F-4D97-AF65-F5344CB8AC3E}">
        <p14:creationId xmlns:p14="http://schemas.microsoft.com/office/powerpoint/2010/main" val="4040030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Synonymous codons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490050" y="1713664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68C4D04-4944-4043-B578-582D7AB02532}"/>
              </a:ext>
            </a:extLst>
          </p:cNvPr>
          <p:cNvSpPr/>
          <p:nvPr/>
        </p:nvSpPr>
        <p:spPr>
          <a:xfrm>
            <a:off x="5924384" y="5585440"/>
            <a:ext cx="4322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https://www.researchgate.net/figure/Synonymous-Codons</a:t>
            </a:r>
          </a:p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-of-20-Amino-Acids_fig2_324469014</a:t>
            </a:r>
            <a:endParaRPr lang="en-US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7A8499-F040-BD4A-A660-5B7BE0CF1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336" y="1482832"/>
            <a:ext cx="6019163" cy="341808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97360B7-6FEB-D841-AAA9-C8036FB8D81E}"/>
              </a:ext>
            </a:extLst>
          </p:cNvPr>
          <p:cNvSpPr txBox="1"/>
          <p:nvPr/>
        </p:nvSpPr>
        <p:spPr>
          <a:xfrm>
            <a:off x="5924384" y="5150252"/>
            <a:ext cx="463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4. Synonymous codons of 20 amino acids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9221F7-D713-0D41-9585-4430917E5580}"/>
              </a:ext>
            </a:extLst>
          </p:cNvPr>
          <p:cNvSpPr txBox="1"/>
          <p:nvPr/>
        </p:nvSpPr>
        <p:spPr>
          <a:xfrm>
            <a:off x="427400" y="1765501"/>
            <a:ext cx="509709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Somatic </a:t>
            </a:r>
            <a:r>
              <a:rPr lang="en-US" sz="2400" dirty="0" err="1"/>
              <a:t>SiMu</a:t>
            </a:r>
            <a:r>
              <a:rPr lang="en-US" sz="2400" dirty="0"/>
              <a:t> can implement linear bias between synonymous vs. non-synonymous mutations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Syn_rate</a:t>
            </a:r>
            <a:r>
              <a:rPr lang="en-US" sz="2400" dirty="0"/>
              <a:t>: Proportion of synonymous mutations applied (default: 1.00)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Non_syn_rate</a:t>
            </a:r>
            <a:r>
              <a:rPr lang="en-US" sz="2400" dirty="0"/>
              <a:t>: Proportion of non-synonymous mutations (default: 1.00)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DBS mutations can affect adjacent codons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588492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Mutation frequency Table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490050" y="1713664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778ACB-910C-B745-A672-18EB3FBF5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550" y="1482832"/>
            <a:ext cx="3823226" cy="41347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03372F7-B85B-5A49-95F0-73012A3BBF95}"/>
              </a:ext>
            </a:extLst>
          </p:cNvPr>
          <p:cNvSpPr txBox="1"/>
          <p:nvPr/>
        </p:nvSpPr>
        <p:spPr>
          <a:xfrm>
            <a:off x="7050550" y="5682250"/>
            <a:ext cx="3823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5. SBS Mutation Frequency 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53E679-375B-784C-B062-769A4D553F24}"/>
              </a:ext>
            </a:extLst>
          </p:cNvPr>
          <p:cNvSpPr txBox="1"/>
          <p:nvPr/>
        </p:nvSpPr>
        <p:spPr>
          <a:xfrm>
            <a:off x="579800" y="1482832"/>
            <a:ext cx="509709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Outputs a 4 csv files of all mutations applied in one iteration: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SBS-96 Mutations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DBS-78 Mutations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Insertion-12 Mutations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Deletion-12 Mutations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921711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Proof of concept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490050" y="1713664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D67E36-0905-B241-8184-0A334074A060}"/>
              </a:ext>
            </a:extLst>
          </p:cNvPr>
          <p:cNvSpPr txBox="1"/>
          <p:nvPr/>
        </p:nvSpPr>
        <p:spPr>
          <a:xfrm>
            <a:off x="427400" y="1281928"/>
            <a:ext cx="1141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SBS Mutation Profile after 10 Generations of Simulation on Chromosome 22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246C79-21F0-FC4F-8CED-3CC28D4DB4B8}"/>
              </a:ext>
            </a:extLst>
          </p:cNvPr>
          <p:cNvSpPr/>
          <p:nvPr/>
        </p:nvSpPr>
        <p:spPr>
          <a:xfrm>
            <a:off x="8657342" y="6438145"/>
            <a:ext cx="343780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https://cancer.sanger.ac.uk/cosmic/signatures/</a:t>
            </a:r>
            <a:endParaRPr lang="en-US" sz="12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18FFEBA-4AFF-F54B-B6A6-F30E5351E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74" y="5351501"/>
            <a:ext cx="5168900" cy="11303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C038DA6-55ED-D147-B00B-E9E46AE4E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828" y="5346243"/>
            <a:ext cx="5168900" cy="1130300"/>
          </a:xfrm>
          <a:prstGeom prst="rect">
            <a:avLst/>
          </a:prstGeom>
        </p:spPr>
      </p:pic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2A20CD2-0C79-B34C-9DEC-1C3D7A3C1C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266" y="1977179"/>
            <a:ext cx="10588462" cy="295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38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Proof of concept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2645033" y="1966992"/>
            <a:ext cx="796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DBS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D67E36-0905-B241-8184-0A334074A060}"/>
              </a:ext>
            </a:extLst>
          </p:cNvPr>
          <p:cNvSpPr txBox="1"/>
          <p:nvPr/>
        </p:nvSpPr>
        <p:spPr>
          <a:xfrm>
            <a:off x="427400" y="1281928"/>
            <a:ext cx="1141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DBS and Indel Mutation Profile after 10 Generations of Simulation on Chromosome 22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7EA2B9-DBD9-B345-8479-3BDDB0BC3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50" y="2629561"/>
            <a:ext cx="5383894" cy="1477711"/>
          </a:xfrm>
          <a:prstGeom prst="rect">
            <a:avLst/>
          </a:prstGeom>
        </p:spPr>
      </p:pic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D5F2B1A-382D-614B-8F71-5EB78C00B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188" y="2663559"/>
            <a:ext cx="5658362" cy="1595040"/>
          </a:xfrm>
          <a:prstGeom prst="rect">
            <a:avLst/>
          </a:prstGeom>
        </p:spPr>
      </p:pic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D6F71A7-0D68-304F-9391-27D7F6179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188" y="4346816"/>
            <a:ext cx="5658362" cy="159504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AD3F922-84F3-574C-8F59-37E530B49F75}"/>
              </a:ext>
            </a:extLst>
          </p:cNvPr>
          <p:cNvSpPr txBox="1"/>
          <p:nvPr/>
        </p:nvSpPr>
        <p:spPr>
          <a:xfrm>
            <a:off x="7466213" y="2005653"/>
            <a:ext cx="3090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Insertion and Deletion</a:t>
            </a:r>
          </a:p>
        </p:txBody>
      </p:sp>
    </p:spTree>
    <p:extLst>
      <p:ext uri="{BB962C8B-B14F-4D97-AF65-F5344CB8AC3E}">
        <p14:creationId xmlns:p14="http://schemas.microsoft.com/office/powerpoint/2010/main" val="8026655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2185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Next steps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F268-2690-B04A-AD1C-16E4B5CB8F4E}"/>
              </a:ext>
            </a:extLst>
          </p:cNvPr>
          <p:cNvSpPr txBox="1"/>
          <p:nvPr/>
        </p:nvSpPr>
        <p:spPr>
          <a:xfrm>
            <a:off x="1490050" y="1713664"/>
            <a:ext cx="921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CACE40-FD05-074F-B6FC-AB8563F78906}"/>
              </a:ext>
            </a:extLst>
          </p:cNvPr>
          <p:cNvSpPr txBox="1"/>
          <p:nvPr/>
        </p:nvSpPr>
        <p:spPr>
          <a:xfrm>
            <a:off x="472349" y="1229872"/>
            <a:ext cx="112922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Biologically relevant contexts and accurate simulation (temporal: episodic and spatial: </a:t>
            </a:r>
            <a:r>
              <a:rPr lang="en-US" sz="2400" dirty="0" err="1"/>
              <a:t>kataegis</a:t>
            </a:r>
            <a:r>
              <a:rPr lang="en-US" sz="2400" dirty="0"/>
              <a:t>)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Generate datasets for MLDSP classification (ongoing)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Considerations of NMF:  Extraction of sparse and meaningful features from a set of high dimensional, non negative data vectors conversely loses reference contexts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11528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0993549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Features of mutation signatures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289861" y="1994090"/>
            <a:ext cx="47625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Multiple mutational processes lead to superimposed signatures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Mathematical models estimate which mutations are attributed to which signature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Potential for classification</a:t>
            </a:r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E8C7DF6-95B3-DD45-AB79-889C6DC93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4364" y="2495580"/>
            <a:ext cx="6347425" cy="30914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F367E2-B29D-A147-B6F9-A9D8D69BB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364" y="1653567"/>
            <a:ext cx="6507775" cy="6810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464353-FEAC-1048-9372-E945F1CD138A}"/>
              </a:ext>
            </a:extLst>
          </p:cNvPr>
          <p:cNvSpPr txBox="1"/>
          <p:nvPr/>
        </p:nvSpPr>
        <p:spPr>
          <a:xfrm>
            <a:off x="5394364" y="5748039"/>
            <a:ext cx="6797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2: Set of single base substitution signatures and their relative proportion that contribute to Skin-Melanoma whole genome sequences in the PCAWG dataset</a:t>
            </a:r>
          </a:p>
        </p:txBody>
      </p:sp>
    </p:spTree>
    <p:extLst>
      <p:ext uri="{BB962C8B-B14F-4D97-AF65-F5344CB8AC3E}">
        <p14:creationId xmlns:p14="http://schemas.microsoft.com/office/powerpoint/2010/main" val="2750139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0993549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Current Literature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Literature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289861" y="1994090"/>
            <a:ext cx="532353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Previous studies have identified over 30 single base substitution signatures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Previous signature analyses predominantly used cancer exome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PCAWG study identified and extracted relevant single base, double base, insertion and deletion mutation signatures from cancer whole genomes 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4C672DC-E39C-A749-807E-42D43CFF2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9307" y="1432480"/>
            <a:ext cx="6022500" cy="40751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1974214-8C02-CA44-AB31-B28E1BB085B3}"/>
              </a:ext>
            </a:extLst>
          </p:cNvPr>
          <p:cNvSpPr txBox="1"/>
          <p:nvPr/>
        </p:nvSpPr>
        <p:spPr>
          <a:xfrm>
            <a:off x="6096000" y="6029873"/>
            <a:ext cx="23414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</a:t>
            </a:r>
            <a:r>
              <a:rPr lang="en-CA" sz="12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https://dcc.icgc.org/pcawg</a:t>
            </a:r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5A6F1A-ED4A-0C40-B4CB-72E9FB21F33A}"/>
              </a:ext>
            </a:extLst>
          </p:cNvPr>
          <p:cNvSpPr txBox="1"/>
          <p:nvPr/>
        </p:nvSpPr>
        <p:spPr>
          <a:xfrm>
            <a:off x="6096000" y="5624505"/>
            <a:ext cx="5747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3. PCAWG Whole Cancer Genome Donor Source </a:t>
            </a:r>
          </a:p>
        </p:txBody>
      </p:sp>
    </p:spTree>
    <p:extLst>
      <p:ext uri="{BB962C8B-B14F-4D97-AF65-F5344CB8AC3E}">
        <p14:creationId xmlns:p14="http://schemas.microsoft.com/office/powerpoint/2010/main" val="3935569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0993549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Pcawg</a:t>
            </a:r>
            <a:r>
              <a:rPr lang="en-US" dirty="0"/>
              <a:t> dataset features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Literature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504480" y="2012940"/>
            <a:ext cx="92119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SigProfiler</a:t>
            </a:r>
            <a:r>
              <a:rPr lang="en-US" sz="2400" dirty="0"/>
              <a:t> quantifies mutational signatures into mutational catalogues: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2,780</a:t>
            </a:r>
            <a:r>
              <a:rPr lang="en-US" sz="2400" dirty="0"/>
              <a:t> whole cancer genomes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79,793,266 </a:t>
            </a:r>
            <a:r>
              <a:rPr lang="en-US" sz="2400" dirty="0"/>
              <a:t>single base substitutions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814,191 </a:t>
            </a:r>
            <a:r>
              <a:rPr lang="en-US" sz="2400" dirty="0"/>
              <a:t>doublet base substitutions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4,122,233</a:t>
            </a:r>
            <a:r>
              <a:rPr lang="en-US" sz="2400" dirty="0"/>
              <a:t> small insertions and deletions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91A27C-7FCF-EE4B-9984-83FD501EEB15}"/>
              </a:ext>
            </a:extLst>
          </p:cNvPr>
          <p:cNvSpPr/>
          <p:nvPr/>
        </p:nvSpPr>
        <p:spPr>
          <a:xfrm>
            <a:off x="8178613" y="6444734"/>
            <a:ext cx="392312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Source: https://www.nature.com/articles/s41586-020-1943-3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58003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0993549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Evaluation of </a:t>
            </a:r>
            <a:r>
              <a:rPr lang="en-US" dirty="0" err="1"/>
              <a:t>sigprofiler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Literature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B52D75-AD85-DC47-9AF4-520C1A5E6A9C}"/>
              </a:ext>
            </a:extLst>
          </p:cNvPr>
          <p:cNvSpPr txBox="1"/>
          <p:nvPr/>
        </p:nvSpPr>
        <p:spPr>
          <a:xfrm>
            <a:off x="1318224" y="1482832"/>
            <a:ext cx="104673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Mathematical artifact or biologically plausible characterization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Requires human guided sensitivity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High accuracy score indicates that </a:t>
            </a:r>
            <a:r>
              <a:rPr lang="en-US" sz="2400" dirty="0" err="1"/>
              <a:t>SigProfiler</a:t>
            </a:r>
            <a:r>
              <a:rPr lang="en-US" sz="2400" dirty="0"/>
              <a:t> identification of mutation signatures accurately represents the profile of cancer whole genome sequence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7450D1A-3973-584B-B734-85E46F64FC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0302942"/>
              </p:ext>
            </p:extLst>
          </p:nvPr>
        </p:nvGraphicFramePr>
        <p:xfrm>
          <a:off x="2032000" y="4613612"/>
          <a:ext cx="81280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4633836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579131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Accuracy Score Statistic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7068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96.2%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220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96.9%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4966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Minimum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4844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Maximum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01767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49C4A1E-2261-A94F-8E36-744528904875}"/>
              </a:ext>
            </a:extLst>
          </p:cNvPr>
          <p:cNvSpPr txBox="1"/>
          <p:nvPr/>
        </p:nvSpPr>
        <p:spPr>
          <a:xfrm>
            <a:off x="1944270" y="4160488"/>
            <a:ext cx="8215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1: Statistics for </a:t>
            </a:r>
            <a:r>
              <a:rPr lang="en-US" dirty="0" err="1"/>
              <a:t>SigProfiler</a:t>
            </a:r>
            <a:r>
              <a:rPr lang="en-US" dirty="0"/>
              <a:t> Accuracy Score</a:t>
            </a:r>
          </a:p>
        </p:txBody>
      </p:sp>
    </p:spTree>
    <p:extLst>
      <p:ext uri="{BB962C8B-B14F-4D97-AF65-F5344CB8AC3E}">
        <p14:creationId xmlns:p14="http://schemas.microsoft.com/office/powerpoint/2010/main" val="3760003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3582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Single Base substitution classification (SBS-96)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Literature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7253135-2AC2-4F45-9D4C-0286D2F2D859}"/>
              </a:ext>
            </a:extLst>
          </p:cNvPr>
          <p:cNvSpPr/>
          <p:nvPr/>
        </p:nvSpPr>
        <p:spPr>
          <a:xfrm>
            <a:off x="4099788" y="1471935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C&gt;G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60FEFED-21CC-0149-AB70-13CC03A9A180}"/>
              </a:ext>
            </a:extLst>
          </p:cNvPr>
          <p:cNvSpPr/>
          <p:nvPr/>
        </p:nvSpPr>
        <p:spPr>
          <a:xfrm>
            <a:off x="4099788" y="3225917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C&gt;A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F9DF7F0-67A7-0748-886A-534E9F941A6A}"/>
              </a:ext>
            </a:extLst>
          </p:cNvPr>
          <p:cNvSpPr/>
          <p:nvPr/>
        </p:nvSpPr>
        <p:spPr>
          <a:xfrm>
            <a:off x="4099788" y="2348926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C&gt;T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7487D15-DB6E-9346-B7FC-E016DA3E312F}"/>
              </a:ext>
            </a:extLst>
          </p:cNvPr>
          <p:cNvSpPr/>
          <p:nvPr/>
        </p:nvSpPr>
        <p:spPr>
          <a:xfrm>
            <a:off x="4099788" y="4052619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T&gt;A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3630929-D5C5-FA4C-B2B5-F09B32138196}"/>
              </a:ext>
            </a:extLst>
          </p:cNvPr>
          <p:cNvSpPr/>
          <p:nvPr/>
        </p:nvSpPr>
        <p:spPr>
          <a:xfrm>
            <a:off x="4099788" y="4879321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T&gt;C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B6D47426-882C-1F41-95E7-91B947C9C916}"/>
              </a:ext>
            </a:extLst>
          </p:cNvPr>
          <p:cNvSpPr/>
          <p:nvPr/>
        </p:nvSpPr>
        <p:spPr>
          <a:xfrm>
            <a:off x="4099788" y="5744634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T&gt;G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E6AEE68-0BDB-B14D-864A-7B48E7317561}"/>
              </a:ext>
            </a:extLst>
          </p:cNvPr>
          <p:cNvSpPr/>
          <p:nvPr/>
        </p:nvSpPr>
        <p:spPr>
          <a:xfrm>
            <a:off x="691865" y="2411075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6C5DB97-A7BE-2945-8319-658A6F0712F3}"/>
              </a:ext>
            </a:extLst>
          </p:cNvPr>
          <p:cNvSpPr/>
          <p:nvPr/>
        </p:nvSpPr>
        <p:spPr>
          <a:xfrm>
            <a:off x="691865" y="3311946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D64CB648-6CF7-CB46-851F-372ACF5DC1F2}"/>
              </a:ext>
            </a:extLst>
          </p:cNvPr>
          <p:cNvSpPr/>
          <p:nvPr/>
        </p:nvSpPr>
        <p:spPr>
          <a:xfrm>
            <a:off x="691865" y="4138648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G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6EEA864-F5A7-7341-A0FF-3CFCB07253C2}"/>
              </a:ext>
            </a:extLst>
          </p:cNvPr>
          <p:cNvSpPr/>
          <p:nvPr/>
        </p:nvSpPr>
        <p:spPr>
          <a:xfrm>
            <a:off x="691865" y="4965350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</a:t>
            </a:r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247A04D0-FF7C-9542-83CD-363ED1274683}"/>
              </a:ext>
            </a:extLst>
          </p:cNvPr>
          <p:cNvSpPr/>
          <p:nvPr/>
        </p:nvSpPr>
        <p:spPr>
          <a:xfrm>
            <a:off x="2273593" y="1864657"/>
            <a:ext cx="364258" cy="4139689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8CBF042-0F41-D64F-B203-EEF0135B99FE}"/>
              </a:ext>
            </a:extLst>
          </p:cNvPr>
          <p:cNvSpPr/>
          <p:nvPr/>
        </p:nvSpPr>
        <p:spPr>
          <a:xfrm>
            <a:off x="7522444" y="2411075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A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B2ED27E-9EE8-AB4B-B868-31463D9C1413}"/>
              </a:ext>
            </a:extLst>
          </p:cNvPr>
          <p:cNvSpPr/>
          <p:nvPr/>
        </p:nvSpPr>
        <p:spPr>
          <a:xfrm>
            <a:off x="7522444" y="3311946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FF90AD9-1F2B-4B44-A4BE-D922719510AC}"/>
              </a:ext>
            </a:extLst>
          </p:cNvPr>
          <p:cNvSpPr/>
          <p:nvPr/>
        </p:nvSpPr>
        <p:spPr>
          <a:xfrm>
            <a:off x="7522444" y="4138648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G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6283D3AE-A57F-B842-971B-96E7E25B990F}"/>
              </a:ext>
            </a:extLst>
          </p:cNvPr>
          <p:cNvSpPr/>
          <p:nvPr/>
        </p:nvSpPr>
        <p:spPr>
          <a:xfrm>
            <a:off x="7522444" y="4965350"/>
            <a:ext cx="1447800" cy="63855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</a:t>
            </a:r>
          </a:p>
        </p:txBody>
      </p:sp>
      <p:sp>
        <p:nvSpPr>
          <p:cNvPr id="5" name="Double Bracket 4">
            <a:extLst>
              <a:ext uri="{FF2B5EF4-FFF2-40B4-BE49-F238E27FC236}">
                <a16:creationId xmlns:a16="http://schemas.microsoft.com/office/drawing/2014/main" id="{C0658400-1764-0D46-A742-70E45A8116A6}"/>
              </a:ext>
            </a:extLst>
          </p:cNvPr>
          <p:cNvSpPr/>
          <p:nvPr/>
        </p:nvSpPr>
        <p:spPr>
          <a:xfrm>
            <a:off x="3454399" y="1340127"/>
            <a:ext cx="2582139" cy="5187673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ket 5">
            <a:extLst>
              <a:ext uri="{FF2B5EF4-FFF2-40B4-BE49-F238E27FC236}">
                <a16:creationId xmlns:a16="http://schemas.microsoft.com/office/drawing/2014/main" id="{BFEE0FD7-B1A5-5348-BB34-8461E9EB3AF2}"/>
              </a:ext>
            </a:extLst>
          </p:cNvPr>
          <p:cNvSpPr/>
          <p:nvPr/>
        </p:nvSpPr>
        <p:spPr>
          <a:xfrm>
            <a:off x="7028584" y="1864656"/>
            <a:ext cx="342900" cy="4139689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DE62D01-AEEA-194B-A377-11A14794BECE}"/>
              </a:ext>
            </a:extLst>
          </p:cNvPr>
          <p:cNvCxnSpPr>
            <a:cxnSpLocks/>
            <a:stCxn id="4" idx="2"/>
            <a:endCxn id="5" idx="1"/>
          </p:cNvCxnSpPr>
          <p:nvPr/>
        </p:nvCxnSpPr>
        <p:spPr>
          <a:xfrm flipV="1">
            <a:off x="2637851" y="3933964"/>
            <a:ext cx="816548" cy="5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30FD31E-D80B-6342-B3F9-A82CDAC8320A}"/>
              </a:ext>
            </a:extLst>
          </p:cNvPr>
          <p:cNvCxnSpPr>
            <a:cxnSpLocks/>
            <a:stCxn id="6" idx="1"/>
            <a:endCxn id="5" idx="3"/>
          </p:cNvCxnSpPr>
          <p:nvPr/>
        </p:nvCxnSpPr>
        <p:spPr>
          <a:xfrm flipH="1" flipV="1">
            <a:off x="6036538" y="3933964"/>
            <a:ext cx="992046" cy="5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0419EE51-38EC-5340-AA39-2E631BC11511}"/>
              </a:ext>
            </a:extLst>
          </p:cNvPr>
          <p:cNvSpPr txBox="1"/>
          <p:nvPr/>
        </p:nvSpPr>
        <p:spPr>
          <a:xfrm>
            <a:off x="10028034" y="2973262"/>
            <a:ext cx="13815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96</a:t>
            </a:r>
          </a:p>
          <a:p>
            <a:r>
              <a:rPr lang="en-US" sz="3200" b="1" dirty="0"/>
              <a:t>SBS </a:t>
            </a:r>
          </a:p>
          <a:p>
            <a:r>
              <a:rPr lang="en-US" sz="3200" b="1" dirty="0"/>
              <a:t>Types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F6F2111-3805-B640-950C-7C72BB8BC7CE}"/>
              </a:ext>
            </a:extLst>
          </p:cNvPr>
          <p:cNvSpPr txBox="1"/>
          <p:nvPr/>
        </p:nvSpPr>
        <p:spPr>
          <a:xfrm>
            <a:off x="8246344" y="6527800"/>
            <a:ext cx="3892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Resource: </a:t>
            </a:r>
            <a:r>
              <a:rPr lang="en-CA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https://cancer.sanger.ac.uk/cosmic/signatures/SBS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246812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7646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Double Base substitution classification (DBS-78)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Literature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C53E65-B7BD-CD45-A2D7-066670D0E153}"/>
              </a:ext>
            </a:extLst>
          </p:cNvPr>
          <p:cNvSpPr txBox="1"/>
          <p:nvPr/>
        </p:nvSpPr>
        <p:spPr>
          <a:xfrm>
            <a:off x="8246344" y="6527800"/>
            <a:ext cx="3936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Resource: </a:t>
            </a:r>
            <a:r>
              <a:rPr lang="en-CA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https://cancer.sanger.ac.uk/cosmic/signatures/DBS</a:t>
            </a:r>
            <a:endParaRPr lang="en-US" sz="12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FD5034C-685C-C041-A2BB-9EA04044CA24}"/>
              </a:ext>
            </a:extLst>
          </p:cNvPr>
          <p:cNvSpPr/>
          <p:nvPr/>
        </p:nvSpPr>
        <p:spPr>
          <a:xfrm>
            <a:off x="2032628" y="1886948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AT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2FD342-5100-824E-A03A-190AA5E24543}"/>
              </a:ext>
            </a:extLst>
          </p:cNvPr>
          <p:cNvSpPr txBox="1"/>
          <p:nvPr/>
        </p:nvSpPr>
        <p:spPr>
          <a:xfrm>
            <a:off x="1647106" y="1193580"/>
            <a:ext cx="2536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Source Doublet Bases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5D63C0-F44F-8146-887D-8A6A8EE26E7E}"/>
              </a:ext>
            </a:extLst>
          </p:cNvPr>
          <p:cNvSpPr/>
          <p:nvPr/>
        </p:nvSpPr>
        <p:spPr>
          <a:xfrm>
            <a:off x="3124518" y="1886948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BAA046B-0534-5747-8F58-68FA4474CAA6}"/>
              </a:ext>
            </a:extLst>
          </p:cNvPr>
          <p:cNvSpPr/>
          <p:nvPr/>
        </p:nvSpPr>
        <p:spPr>
          <a:xfrm>
            <a:off x="2032628" y="2697491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CG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F210EC6-CA3E-AB40-A5D6-2BB83EE2FEA0}"/>
              </a:ext>
            </a:extLst>
          </p:cNvPr>
          <p:cNvSpPr/>
          <p:nvPr/>
        </p:nvSpPr>
        <p:spPr>
          <a:xfrm>
            <a:off x="3124519" y="2697491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GC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DAE591C-8478-C34C-8D88-614C971A6D58}"/>
              </a:ext>
            </a:extLst>
          </p:cNvPr>
          <p:cNvSpPr/>
          <p:nvPr/>
        </p:nvSpPr>
        <p:spPr>
          <a:xfrm>
            <a:off x="2024629" y="3917430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AC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B29B952-1865-1E44-9599-174C2DBFC365}"/>
              </a:ext>
            </a:extLst>
          </p:cNvPr>
          <p:cNvSpPr/>
          <p:nvPr/>
        </p:nvSpPr>
        <p:spPr>
          <a:xfrm>
            <a:off x="2024628" y="4743292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CC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E8E34EC-FCC5-F54D-BB03-F7B59165136D}"/>
              </a:ext>
            </a:extLst>
          </p:cNvPr>
          <p:cNvSpPr/>
          <p:nvPr/>
        </p:nvSpPr>
        <p:spPr>
          <a:xfrm>
            <a:off x="2024627" y="5569154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CT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BA0CA8B2-38AF-CB48-85CD-4507AFBABDD0}"/>
              </a:ext>
            </a:extLst>
          </p:cNvPr>
          <p:cNvSpPr/>
          <p:nvPr/>
        </p:nvSpPr>
        <p:spPr>
          <a:xfrm>
            <a:off x="3107604" y="3917430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TC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F55C1464-3C0F-4B4D-938B-D2350BC29547}"/>
              </a:ext>
            </a:extLst>
          </p:cNvPr>
          <p:cNvSpPr/>
          <p:nvPr/>
        </p:nvSpPr>
        <p:spPr>
          <a:xfrm>
            <a:off x="3123151" y="4743292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TG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FDEA7BB-7725-A84D-A415-D7B7EDE4DAEC}"/>
              </a:ext>
            </a:extLst>
          </p:cNvPr>
          <p:cNvSpPr/>
          <p:nvPr/>
        </p:nvSpPr>
        <p:spPr>
          <a:xfrm>
            <a:off x="3123150" y="5569154"/>
            <a:ext cx="88293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TT</a:t>
            </a:r>
          </a:p>
        </p:txBody>
      </p:sp>
      <p:sp>
        <p:nvSpPr>
          <p:cNvPr id="4" name="Left Bracket 3">
            <a:extLst>
              <a:ext uri="{FF2B5EF4-FFF2-40B4-BE49-F238E27FC236}">
                <a16:creationId xmlns:a16="http://schemas.microsoft.com/office/drawing/2014/main" id="{80980A39-D973-C843-9790-5B3AC0AAA8C3}"/>
              </a:ext>
            </a:extLst>
          </p:cNvPr>
          <p:cNvSpPr/>
          <p:nvPr/>
        </p:nvSpPr>
        <p:spPr>
          <a:xfrm>
            <a:off x="1839963" y="1725100"/>
            <a:ext cx="306968" cy="1770544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F5BF2A-7A27-3C41-856D-A28604B8FAF3}"/>
              </a:ext>
            </a:extLst>
          </p:cNvPr>
          <p:cNvSpPr txBox="1"/>
          <p:nvPr/>
        </p:nvSpPr>
        <p:spPr>
          <a:xfrm rot="16200000">
            <a:off x="702537" y="2290867"/>
            <a:ext cx="16257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4 Self Reverse </a:t>
            </a:r>
          </a:p>
          <a:p>
            <a:r>
              <a:rPr lang="en-US" dirty="0"/>
              <a:t>Complement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8B2829-7B64-5743-8E4A-3D0410A4D812}"/>
              </a:ext>
            </a:extLst>
          </p:cNvPr>
          <p:cNvSpPr txBox="1"/>
          <p:nvPr/>
        </p:nvSpPr>
        <p:spPr>
          <a:xfrm rot="16200000">
            <a:off x="572742" y="4873098"/>
            <a:ext cx="19191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 Strand-Agnostic </a:t>
            </a:r>
          </a:p>
          <a:p>
            <a:r>
              <a:rPr lang="en-US" dirty="0"/>
              <a:t>Doublets</a:t>
            </a:r>
          </a:p>
        </p:txBody>
      </p:sp>
      <p:sp>
        <p:nvSpPr>
          <p:cNvPr id="29" name="Left Bracket 28">
            <a:extLst>
              <a:ext uri="{FF2B5EF4-FFF2-40B4-BE49-F238E27FC236}">
                <a16:creationId xmlns:a16="http://schemas.microsoft.com/office/drawing/2014/main" id="{EB40D98B-F4C7-B440-9277-255B9469B002}"/>
              </a:ext>
            </a:extLst>
          </p:cNvPr>
          <p:cNvSpPr/>
          <p:nvPr/>
        </p:nvSpPr>
        <p:spPr>
          <a:xfrm>
            <a:off x="1855465" y="3747496"/>
            <a:ext cx="291466" cy="2593573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6775C8A1-ED2E-C944-AB62-9995EDF9E28C}"/>
              </a:ext>
            </a:extLst>
          </p:cNvPr>
          <p:cNvSpPr/>
          <p:nvPr/>
        </p:nvSpPr>
        <p:spPr>
          <a:xfrm>
            <a:off x="5858084" y="2310750"/>
            <a:ext cx="318431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6 Doublet Bases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71D0DBA-D291-0548-AB40-0B1E8BD2D04A}"/>
              </a:ext>
            </a:extLst>
          </p:cNvPr>
          <p:cNvSpPr/>
          <p:nvPr/>
        </p:nvSpPr>
        <p:spPr>
          <a:xfrm>
            <a:off x="5858085" y="4715953"/>
            <a:ext cx="3184315" cy="6385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9 Doublet Bases</a:t>
            </a:r>
          </a:p>
        </p:txBody>
      </p:sp>
      <p:sp>
        <p:nvSpPr>
          <p:cNvPr id="32" name="Left Bracket 31">
            <a:extLst>
              <a:ext uri="{FF2B5EF4-FFF2-40B4-BE49-F238E27FC236}">
                <a16:creationId xmlns:a16="http://schemas.microsoft.com/office/drawing/2014/main" id="{82084571-623D-BB4C-A51F-BB0CE03B8274}"/>
              </a:ext>
            </a:extLst>
          </p:cNvPr>
          <p:cNvSpPr/>
          <p:nvPr/>
        </p:nvSpPr>
        <p:spPr>
          <a:xfrm rot="10800000">
            <a:off x="3909440" y="1725100"/>
            <a:ext cx="306968" cy="1770544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Bracket 32">
            <a:extLst>
              <a:ext uri="{FF2B5EF4-FFF2-40B4-BE49-F238E27FC236}">
                <a16:creationId xmlns:a16="http://schemas.microsoft.com/office/drawing/2014/main" id="{95D21BE2-E8E2-D441-8BC9-89C65495ADFE}"/>
              </a:ext>
            </a:extLst>
          </p:cNvPr>
          <p:cNvSpPr/>
          <p:nvPr/>
        </p:nvSpPr>
        <p:spPr>
          <a:xfrm rot="10800000">
            <a:off x="3909440" y="3729389"/>
            <a:ext cx="306968" cy="2611680"/>
          </a:xfrm>
          <a:prstGeom prst="lef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97FE10D-7445-2F4B-8577-DE24799E8163}"/>
              </a:ext>
            </a:extLst>
          </p:cNvPr>
          <p:cNvCxnSpPr>
            <a:cxnSpLocks/>
            <a:stCxn id="33" idx="1"/>
            <a:endCxn id="31" idx="1"/>
          </p:cNvCxnSpPr>
          <p:nvPr/>
        </p:nvCxnSpPr>
        <p:spPr>
          <a:xfrm>
            <a:off x="4216408" y="5035229"/>
            <a:ext cx="16416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1FEFD74-CA57-F347-812E-8D011A9B2DCF}"/>
              </a:ext>
            </a:extLst>
          </p:cNvPr>
          <p:cNvCxnSpPr>
            <a:cxnSpLocks/>
          </p:cNvCxnSpPr>
          <p:nvPr/>
        </p:nvCxnSpPr>
        <p:spPr>
          <a:xfrm>
            <a:off x="4216408" y="2610372"/>
            <a:ext cx="16416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F39BE42-500B-E34D-A7BF-FF20863B6AC5}"/>
              </a:ext>
            </a:extLst>
          </p:cNvPr>
          <p:cNvSpPr txBox="1"/>
          <p:nvPr/>
        </p:nvSpPr>
        <p:spPr>
          <a:xfrm>
            <a:off x="10156738" y="2944559"/>
            <a:ext cx="138153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78</a:t>
            </a:r>
          </a:p>
          <a:p>
            <a:r>
              <a:rPr lang="en-US" sz="3200" b="1" dirty="0"/>
              <a:t>SBS </a:t>
            </a:r>
          </a:p>
          <a:p>
            <a:r>
              <a:rPr lang="en-US" sz="3200" b="1" dirty="0"/>
              <a:t>Types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0446E90-0D9D-4743-BF6C-983BA10A5D5C}"/>
              </a:ext>
            </a:extLst>
          </p:cNvPr>
          <p:cNvSpPr txBox="1"/>
          <p:nvPr/>
        </p:nvSpPr>
        <p:spPr>
          <a:xfrm>
            <a:off x="6158156" y="1233496"/>
            <a:ext cx="2348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Doublet Base Mutation</a:t>
            </a:r>
          </a:p>
        </p:txBody>
      </p:sp>
    </p:spTree>
    <p:extLst>
      <p:ext uri="{BB962C8B-B14F-4D97-AF65-F5344CB8AC3E}">
        <p14:creationId xmlns:p14="http://schemas.microsoft.com/office/powerpoint/2010/main" val="3975483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29F979A-5B16-034E-9D64-236ABB879BD4}"/>
              </a:ext>
            </a:extLst>
          </p:cNvPr>
          <p:cNvSpPr txBox="1">
            <a:spLocks/>
          </p:cNvSpPr>
          <p:nvPr/>
        </p:nvSpPr>
        <p:spPr>
          <a:xfrm>
            <a:off x="427400" y="594944"/>
            <a:ext cx="11764600" cy="63855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Reverse Complement (RC) Explained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FFAE60E-04C0-BF4B-AE1C-609CB2B988BA}"/>
              </a:ext>
            </a:extLst>
          </p:cNvPr>
          <p:cNvSpPr/>
          <p:nvPr/>
        </p:nvSpPr>
        <p:spPr>
          <a:xfrm>
            <a:off x="0" y="9755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517D28-388C-6641-80A4-83B805440367}"/>
              </a:ext>
            </a:extLst>
          </p:cNvPr>
          <p:cNvSpPr/>
          <p:nvPr/>
        </p:nvSpPr>
        <p:spPr>
          <a:xfrm>
            <a:off x="2444172" y="9754"/>
            <a:ext cx="2444172" cy="38172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Literature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89435F-B7FA-4848-B9D8-185F9263CECC}"/>
              </a:ext>
            </a:extLst>
          </p:cNvPr>
          <p:cNvSpPr/>
          <p:nvPr/>
        </p:nvSpPr>
        <p:spPr>
          <a:xfrm>
            <a:off x="4888344" y="12629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9B648C4-09DC-3A4C-8F3E-0FA996737D90}"/>
              </a:ext>
            </a:extLst>
          </p:cNvPr>
          <p:cNvSpPr/>
          <p:nvPr/>
        </p:nvSpPr>
        <p:spPr>
          <a:xfrm>
            <a:off x="7332516" y="9754"/>
            <a:ext cx="244417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46AA9-3613-9143-9797-5DEFFA076D20}"/>
              </a:ext>
            </a:extLst>
          </p:cNvPr>
          <p:cNvSpPr/>
          <p:nvPr/>
        </p:nvSpPr>
        <p:spPr>
          <a:xfrm>
            <a:off x="9776688" y="14231"/>
            <a:ext cx="2415312" cy="3817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C53E65-B7BD-CD45-A2D7-066670D0E153}"/>
              </a:ext>
            </a:extLst>
          </p:cNvPr>
          <p:cNvSpPr txBox="1"/>
          <p:nvPr/>
        </p:nvSpPr>
        <p:spPr>
          <a:xfrm>
            <a:off x="8246344" y="6527800"/>
            <a:ext cx="3936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Resource: </a:t>
            </a:r>
            <a:r>
              <a:rPr lang="en-CA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https://cancer.sanger.ac.uk/cosmic/signatures/DBS</a:t>
            </a:r>
            <a:endParaRPr lang="en-US" sz="12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9CC6B2-D927-0743-91B2-B5F0772ADE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0326985"/>
              </p:ext>
            </p:extLst>
          </p:nvPr>
        </p:nvGraphicFramePr>
        <p:xfrm>
          <a:off x="427400" y="2049557"/>
          <a:ext cx="5122500" cy="4213499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1563711">
                  <a:extLst>
                    <a:ext uri="{9D8B030D-6E8A-4147-A177-3AD203B41FA5}">
                      <a16:colId xmlns:a16="http://schemas.microsoft.com/office/drawing/2014/main" val="1333504820"/>
                    </a:ext>
                  </a:extLst>
                </a:gridCol>
                <a:gridCol w="1822640">
                  <a:extLst>
                    <a:ext uri="{9D8B030D-6E8A-4147-A177-3AD203B41FA5}">
                      <a16:colId xmlns:a16="http://schemas.microsoft.com/office/drawing/2014/main" val="3495753805"/>
                    </a:ext>
                  </a:extLst>
                </a:gridCol>
                <a:gridCol w="1736149">
                  <a:extLst>
                    <a:ext uri="{9D8B030D-6E8A-4147-A177-3AD203B41FA5}">
                      <a16:colId xmlns:a16="http://schemas.microsoft.com/office/drawing/2014/main" val="3088493695"/>
                    </a:ext>
                  </a:extLst>
                </a:gridCol>
              </a:tblGrid>
              <a:tr h="418733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DBS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Mutation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RC Mutation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6702475"/>
                  </a:ext>
                </a:extLst>
              </a:tr>
              <a:tr h="418733"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AT&gt;NN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AT&gt;CA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AT&gt;TG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2387737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AT&gt;CC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AT&gt;GG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190393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AT&gt;CG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AT&gt;CG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8419393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AT&gt;GA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AT&gt;TC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131067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AT&gt;GC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AT&gt;GC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5928078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AT&gt;GG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5566313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AT&gt;TA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AT&gt;TA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9910748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AT&gt;TC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4294945"/>
                  </a:ext>
                </a:extLst>
              </a:tr>
              <a:tr h="4449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AT&gt;TG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 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677734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3AEF68F-9F89-5646-8B6B-F18F5545B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597096"/>
              </p:ext>
            </p:extLst>
          </p:nvPr>
        </p:nvGraphicFramePr>
        <p:xfrm>
          <a:off x="6096000" y="2049557"/>
          <a:ext cx="5122500" cy="4213501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1563711">
                  <a:extLst>
                    <a:ext uri="{9D8B030D-6E8A-4147-A177-3AD203B41FA5}">
                      <a16:colId xmlns:a16="http://schemas.microsoft.com/office/drawing/2014/main" val="2598621390"/>
                    </a:ext>
                  </a:extLst>
                </a:gridCol>
                <a:gridCol w="1563711">
                  <a:extLst>
                    <a:ext uri="{9D8B030D-6E8A-4147-A177-3AD203B41FA5}">
                      <a16:colId xmlns:a16="http://schemas.microsoft.com/office/drawing/2014/main" val="2838644557"/>
                    </a:ext>
                  </a:extLst>
                </a:gridCol>
                <a:gridCol w="1995078">
                  <a:extLst>
                    <a:ext uri="{9D8B030D-6E8A-4147-A177-3AD203B41FA5}">
                      <a16:colId xmlns:a16="http://schemas.microsoft.com/office/drawing/2014/main" val="2193085681"/>
                    </a:ext>
                  </a:extLst>
                </a:gridCol>
              </a:tblGrid>
              <a:tr h="418733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DBS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Mutation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RC Mutation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2989282"/>
                  </a:ext>
                </a:extLst>
              </a:tr>
              <a:tr h="418733"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AC&gt;NN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AC&gt;CA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GT&gt;TG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1192938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AC&gt;CG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GT&gt;CG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3882630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AC&gt;CT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GT&gt;AG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0916896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AC&gt;GA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GT&gt;TC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6047060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AC&gt;GG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GT&gt;CC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1142548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AC&gt;GT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GT&gt;AC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7943563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AC&gt;TA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GT&gt;TA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961565"/>
                  </a:ext>
                </a:extLst>
              </a:tr>
              <a:tr h="4187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AC&gt;TG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>
                          <a:effectLst/>
                        </a:rPr>
                        <a:t>GT&gt;CA</a:t>
                      </a:r>
                      <a:endParaRPr lang="en-CA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1795923"/>
                  </a:ext>
                </a:extLst>
              </a:tr>
              <a:tr h="4449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AC&gt;TT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800" u="none" strike="noStrike" dirty="0">
                          <a:effectLst/>
                        </a:rPr>
                        <a:t>GT&gt;AA</a:t>
                      </a:r>
                      <a:endParaRPr lang="en-CA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9455352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92D898ED-0F3A-C245-BCBC-5356A3FCD801}"/>
              </a:ext>
            </a:extLst>
          </p:cNvPr>
          <p:cNvSpPr txBox="1"/>
          <p:nvPr/>
        </p:nvSpPr>
        <p:spPr>
          <a:xfrm>
            <a:off x="427400" y="1432480"/>
            <a:ext cx="4131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Reverse Complement (6 type)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672F41E-0445-1B49-A561-9D2934C68500}"/>
              </a:ext>
            </a:extLst>
          </p:cNvPr>
          <p:cNvSpPr txBox="1"/>
          <p:nvPr/>
        </p:nvSpPr>
        <p:spPr>
          <a:xfrm>
            <a:off x="6110430" y="1410694"/>
            <a:ext cx="45702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 Reverse Complement (9 type)</a:t>
            </a:r>
          </a:p>
        </p:txBody>
      </p:sp>
    </p:spTree>
    <p:extLst>
      <p:ext uri="{BB962C8B-B14F-4D97-AF65-F5344CB8AC3E}">
        <p14:creationId xmlns:p14="http://schemas.microsoft.com/office/powerpoint/2010/main" val="337732424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3994</TotalTime>
  <Words>1553</Words>
  <Application>Microsoft Macintosh PowerPoint</Application>
  <PresentationFormat>Widescreen</PresentationFormat>
  <Paragraphs>491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Gill Sans MT</vt:lpstr>
      <vt:lpstr>Wingdings 2</vt:lpstr>
      <vt:lpstr>Dividend</vt:lpstr>
      <vt:lpstr>Somatic Simu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Somatic SiMu</dc:title>
  <dc:creator>David Chen</dc:creator>
  <cp:lastModifiedBy>David Chen</cp:lastModifiedBy>
  <cp:revision>82</cp:revision>
  <dcterms:created xsi:type="dcterms:W3CDTF">2020-06-13T23:14:28Z</dcterms:created>
  <dcterms:modified xsi:type="dcterms:W3CDTF">2020-08-18T19:49:26Z</dcterms:modified>
</cp:coreProperties>
</file>